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ebas Neue Cyrillic" charset="1" panose="02000506000000020004"/>
      <p:regular r:id="rId22"/>
    </p:embeddedFont>
    <p:embeddedFont>
      <p:font typeface="Bebas Neue Bold" charset="1" panose="020B0606020202050201"/>
      <p:regular r:id="rId23"/>
    </p:embeddedFont>
    <p:embeddedFont>
      <p:font typeface="Brittany" charset="1" panose="00000000000000000000"/>
      <p:regular r:id="rId24"/>
    </p:embeddedFont>
    <p:embeddedFont>
      <p:font typeface="Garet Light" charset="1" panose="00000000000000000000"/>
      <p:regular r:id="rId25"/>
    </p:embeddedFont>
    <p:embeddedFont>
      <p:font typeface="Gagalin" charset="1" panose="00000500000000000000"/>
      <p:regular r:id="rId26"/>
    </p:embeddedFont>
    <p:embeddedFont>
      <p:font typeface="Slopes" charset="1" panose="00000000000000000000"/>
      <p:regular r:id="rId27"/>
    </p:embeddedFont>
    <p:embeddedFont>
      <p:font typeface="Canva Sans" charset="1" panose="020B05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1460159"/>
            <a:ext cx="4142753" cy="6884706"/>
          </a:xfrm>
          <a:prstGeom prst="rect">
            <a:avLst/>
          </a:prstGeom>
        </p:spPr>
        <p:txBody>
          <a:bodyPr anchor="t" rtlCol="false" tIns="0" lIns="0" bIns="0" rIns="0">
            <a:spAutoFit/>
          </a:bodyPr>
          <a:lstStyle/>
          <a:p>
            <a:pPr algn="ctr">
              <a:lnSpc>
                <a:spcPts val="56186"/>
              </a:lnSpc>
              <a:spcBef>
                <a:spcPct val="0"/>
              </a:spcBef>
            </a:pPr>
            <a:r>
              <a:rPr lang="en-US" sz="40133">
                <a:solidFill>
                  <a:srgbClr val="000000"/>
                </a:solidFill>
                <a:latin typeface="Bebas Neue Cyrillic"/>
                <a:ea typeface="Bebas Neue Cyrillic"/>
                <a:cs typeface="Bebas Neue Cyrillic"/>
                <a:sym typeface="Bebas Neue Cyrillic"/>
              </a:rPr>
              <a:t>D</a:t>
            </a:r>
          </a:p>
        </p:txBody>
      </p:sp>
      <p:grpSp>
        <p:nvGrpSpPr>
          <p:cNvPr name="Group 3" id="3"/>
          <p:cNvGrpSpPr/>
          <p:nvPr/>
        </p:nvGrpSpPr>
        <p:grpSpPr>
          <a:xfrm rot="0">
            <a:off x="3611908" y="1912371"/>
            <a:ext cx="11064183" cy="6462258"/>
            <a:chOff x="0" y="0"/>
            <a:chExt cx="14752244" cy="8616345"/>
          </a:xfrm>
        </p:grpSpPr>
        <p:pic>
          <p:nvPicPr>
            <p:cNvPr name="Picture 4" id="4"/>
            <p:cNvPicPr>
              <a:picLocks noChangeAspect="true"/>
            </p:cNvPicPr>
            <p:nvPr/>
          </p:nvPicPr>
          <p:blipFill>
            <a:blip r:embed="rId2"/>
            <a:srcRect l="0" t="6208" r="0" b="6208"/>
            <a:stretch>
              <a:fillRect/>
            </a:stretch>
          </p:blipFill>
          <p:spPr>
            <a:xfrm flipH="false" flipV="false">
              <a:off x="0" y="0"/>
              <a:ext cx="14752244" cy="8616345"/>
            </a:xfrm>
            <a:prstGeom prst="rect">
              <a:avLst/>
            </a:prstGeom>
          </p:spPr>
        </p:pic>
      </p:grpSp>
      <p:sp>
        <p:nvSpPr>
          <p:cNvPr name="TextBox 5" id="5"/>
          <p:cNvSpPr txBox="true"/>
          <p:nvPr/>
        </p:nvSpPr>
        <p:spPr>
          <a:xfrm rot="0">
            <a:off x="3123941" y="1699640"/>
            <a:ext cx="12405611" cy="6490900"/>
          </a:xfrm>
          <a:prstGeom prst="rect">
            <a:avLst/>
          </a:prstGeom>
        </p:spPr>
        <p:txBody>
          <a:bodyPr anchor="t" rtlCol="false" tIns="0" lIns="0" bIns="0" rIns="0">
            <a:spAutoFit/>
          </a:bodyPr>
          <a:lstStyle/>
          <a:p>
            <a:pPr algn="ctr">
              <a:lnSpc>
                <a:spcPts val="52916"/>
              </a:lnSpc>
              <a:spcBef>
                <a:spcPct val="0"/>
              </a:spcBef>
            </a:pPr>
            <a:r>
              <a:rPr lang="en-US" sz="37797">
                <a:solidFill>
                  <a:srgbClr val="000000"/>
                </a:solidFill>
                <a:latin typeface="Bebas Neue Cyrillic"/>
                <a:ea typeface="Bebas Neue Cyrillic"/>
                <a:cs typeface="Bebas Neue Cyrillic"/>
                <a:sym typeface="Bebas Neue Cyrillic"/>
              </a:rPr>
              <a:t>ATA BAS</a:t>
            </a:r>
          </a:p>
        </p:txBody>
      </p:sp>
      <p:grpSp>
        <p:nvGrpSpPr>
          <p:cNvPr name="Group 6" id="6"/>
          <p:cNvGrpSpPr/>
          <p:nvPr/>
        </p:nvGrpSpPr>
        <p:grpSpPr>
          <a:xfrm rot="0">
            <a:off x="3611908" y="9258300"/>
            <a:ext cx="11064183" cy="6462258"/>
            <a:chOff x="0" y="0"/>
            <a:chExt cx="14752244" cy="8616345"/>
          </a:xfrm>
        </p:grpSpPr>
        <p:pic>
          <p:nvPicPr>
            <p:cNvPr name="Picture 7" id="7"/>
            <p:cNvPicPr>
              <a:picLocks noChangeAspect="true"/>
            </p:cNvPicPr>
            <p:nvPr/>
          </p:nvPicPr>
          <p:blipFill>
            <a:blip r:embed="rId3"/>
            <a:srcRect l="0" t="6167" r="0" b="6167"/>
            <a:stretch>
              <a:fillRect/>
            </a:stretch>
          </p:blipFill>
          <p:spPr>
            <a:xfrm flipH="false" flipV="false">
              <a:off x="0" y="0"/>
              <a:ext cx="14752244" cy="8616345"/>
            </a:xfrm>
            <a:prstGeom prst="rect">
              <a:avLst/>
            </a:prstGeom>
          </p:spPr>
        </p:pic>
      </p:grpSp>
      <p:grpSp>
        <p:nvGrpSpPr>
          <p:cNvPr name="Group 8" id="8"/>
          <p:cNvGrpSpPr/>
          <p:nvPr/>
        </p:nvGrpSpPr>
        <p:grpSpPr>
          <a:xfrm rot="0">
            <a:off x="3611908" y="-5433558"/>
            <a:ext cx="11064183" cy="6462258"/>
            <a:chOff x="0" y="0"/>
            <a:chExt cx="14752244" cy="8616345"/>
          </a:xfrm>
        </p:grpSpPr>
        <p:pic>
          <p:nvPicPr>
            <p:cNvPr name="Picture 9" id="9"/>
            <p:cNvPicPr>
              <a:picLocks noChangeAspect="true"/>
            </p:cNvPicPr>
            <p:nvPr/>
          </p:nvPicPr>
          <p:blipFill>
            <a:blip r:embed="rId4"/>
            <a:srcRect l="0" t="6167" r="0" b="6167"/>
            <a:stretch>
              <a:fillRect/>
            </a:stretch>
          </p:blipFill>
          <p:spPr>
            <a:xfrm flipH="false" flipV="false">
              <a:off x="0" y="0"/>
              <a:ext cx="14752244" cy="8616345"/>
            </a:xfrm>
            <a:prstGeom prst="rect">
              <a:avLst/>
            </a:prstGeom>
          </p:spPr>
        </p:pic>
      </p:grpSp>
      <p:sp>
        <p:nvSpPr>
          <p:cNvPr name="TextBox 10" id="10"/>
          <p:cNvSpPr txBox="true"/>
          <p:nvPr/>
        </p:nvSpPr>
        <p:spPr>
          <a:xfrm rot="0">
            <a:off x="337881" y="386463"/>
            <a:ext cx="2839838" cy="403650"/>
          </a:xfrm>
          <a:prstGeom prst="rect">
            <a:avLst/>
          </a:prstGeom>
        </p:spPr>
        <p:txBody>
          <a:bodyPr anchor="t" rtlCol="false" tIns="0" lIns="0" bIns="0" rIns="0">
            <a:spAutoFit/>
          </a:bodyPr>
          <a:lstStyle/>
          <a:p>
            <a:pPr algn="ctr">
              <a:lnSpc>
                <a:spcPts val="3214"/>
              </a:lnSpc>
              <a:spcBef>
                <a:spcPct val="0"/>
              </a:spcBef>
            </a:pPr>
            <a:r>
              <a:rPr lang="en-US" b="true" sz="2295" spc="344">
                <a:solidFill>
                  <a:srgbClr val="000000"/>
                </a:solidFill>
                <a:latin typeface="Bebas Neue Bold"/>
                <a:ea typeface="Bebas Neue Bold"/>
                <a:cs typeface="Bebas Neue Bold"/>
                <a:sym typeface="Bebas Neue Bold"/>
              </a:rPr>
              <a:t>assignment</a:t>
            </a:r>
          </a:p>
        </p:txBody>
      </p:sp>
      <p:sp>
        <p:nvSpPr>
          <p:cNvPr name="TextBox 11" id="11"/>
          <p:cNvSpPr txBox="true"/>
          <p:nvPr/>
        </p:nvSpPr>
        <p:spPr>
          <a:xfrm rot="0">
            <a:off x="15384702" y="386463"/>
            <a:ext cx="2182838" cy="403650"/>
          </a:xfrm>
          <a:prstGeom prst="rect">
            <a:avLst/>
          </a:prstGeom>
        </p:spPr>
        <p:txBody>
          <a:bodyPr anchor="t" rtlCol="false" tIns="0" lIns="0" bIns="0" rIns="0">
            <a:spAutoFit/>
          </a:bodyPr>
          <a:lstStyle/>
          <a:p>
            <a:pPr algn="ctr">
              <a:lnSpc>
                <a:spcPts val="3214"/>
              </a:lnSpc>
              <a:spcBef>
                <a:spcPct val="0"/>
              </a:spcBef>
            </a:pPr>
            <a:r>
              <a:rPr lang="en-US" b="true" sz="2295" spc="344">
                <a:solidFill>
                  <a:srgbClr val="000000"/>
                </a:solidFill>
                <a:latin typeface="Bebas Neue Bold"/>
                <a:ea typeface="Bebas Neue Bold"/>
                <a:cs typeface="Bebas Neue Bold"/>
                <a:sym typeface="Bebas Neue Bold"/>
              </a:rPr>
              <a:t>november 2024</a:t>
            </a:r>
          </a:p>
        </p:txBody>
      </p:sp>
      <p:sp>
        <p:nvSpPr>
          <p:cNvPr name="TextBox 12" id="12"/>
          <p:cNvSpPr txBox="true"/>
          <p:nvPr/>
        </p:nvSpPr>
        <p:spPr>
          <a:xfrm rot="0">
            <a:off x="14510093" y="8555422"/>
            <a:ext cx="3919124" cy="1618088"/>
          </a:xfrm>
          <a:prstGeom prst="rect">
            <a:avLst/>
          </a:prstGeom>
        </p:spPr>
        <p:txBody>
          <a:bodyPr anchor="t" rtlCol="false" tIns="0" lIns="0" bIns="0" rIns="0">
            <a:spAutoFit/>
          </a:bodyPr>
          <a:lstStyle/>
          <a:p>
            <a:pPr algn="l">
              <a:lnSpc>
                <a:spcPts val="3214"/>
              </a:lnSpc>
            </a:pPr>
            <a:r>
              <a:rPr lang="en-US" b="true" sz="2295" spc="344">
                <a:solidFill>
                  <a:srgbClr val="000000"/>
                </a:solidFill>
                <a:latin typeface="Bebas Neue Bold"/>
                <a:ea typeface="Bebas Neue Bold"/>
                <a:cs typeface="Bebas Neue Bold"/>
                <a:sym typeface="Bebas Neue Bold"/>
              </a:rPr>
              <a:t>DONE BY-</a:t>
            </a:r>
          </a:p>
          <a:p>
            <a:pPr algn="l">
              <a:lnSpc>
                <a:spcPts val="3214"/>
              </a:lnSpc>
            </a:pPr>
            <a:r>
              <a:rPr lang="en-US" b="true" sz="2295" spc="344">
                <a:solidFill>
                  <a:srgbClr val="000000"/>
                </a:solidFill>
                <a:latin typeface="Bebas Neue Bold"/>
                <a:ea typeface="Bebas Neue Bold"/>
                <a:cs typeface="Bebas Neue Bold"/>
                <a:sym typeface="Bebas Neue Bold"/>
              </a:rPr>
              <a:t>      S.UDHAYA SANKARI   </a:t>
            </a:r>
          </a:p>
          <a:p>
            <a:pPr algn="l">
              <a:lnSpc>
                <a:spcPts val="3214"/>
              </a:lnSpc>
            </a:pPr>
            <a:r>
              <a:rPr lang="en-US" b="true" sz="2295" spc="344">
                <a:solidFill>
                  <a:srgbClr val="000000"/>
                </a:solidFill>
                <a:latin typeface="Bebas Neue Bold"/>
                <a:ea typeface="Bebas Neue Bold"/>
                <a:cs typeface="Bebas Neue Bold"/>
                <a:sym typeface="Bebas Neue Bold"/>
              </a:rPr>
              <a:t>      </a:t>
            </a:r>
            <a:r>
              <a:rPr lang="en-US" b="true" sz="2295" spc="344">
                <a:solidFill>
                  <a:srgbClr val="000000"/>
                </a:solidFill>
                <a:latin typeface="Bebas Neue Bold"/>
                <a:ea typeface="Bebas Neue Bold"/>
                <a:cs typeface="Bebas Neue Bold"/>
                <a:sym typeface="Bebas Neue Bold"/>
              </a:rPr>
              <a:t>GEETHIKA YARABOLU</a:t>
            </a:r>
          </a:p>
          <a:p>
            <a:pPr algn="l">
              <a:lnSpc>
                <a:spcPts val="3214"/>
              </a:lnSpc>
              <a:spcBef>
                <a:spcPct val="0"/>
              </a:spcBef>
            </a:pPr>
            <a:r>
              <a:rPr lang="en-US" b="true" sz="2295" spc="344">
                <a:solidFill>
                  <a:srgbClr val="000000"/>
                </a:solidFill>
                <a:latin typeface="Bebas Neue Bold"/>
                <a:ea typeface="Bebas Neue Bold"/>
                <a:cs typeface="Bebas Neue Bold"/>
                <a:sym typeface="Bebas Neue Bold"/>
              </a:rPr>
              <a:t>      </a:t>
            </a:r>
            <a:r>
              <a:rPr lang="en-US" b="true" sz="2295" spc="344">
                <a:solidFill>
                  <a:srgbClr val="000000"/>
                </a:solidFill>
                <a:latin typeface="Bebas Neue Bold"/>
                <a:ea typeface="Bebas Neue Bold"/>
                <a:cs typeface="Bebas Neue Bold"/>
                <a:sym typeface="Bebas Neue Bold"/>
              </a:rPr>
              <a:t>NIKSHITA KADALI</a:t>
            </a:r>
          </a:p>
        </p:txBody>
      </p:sp>
      <p:sp>
        <p:nvSpPr>
          <p:cNvPr name="TextBox 13" id="13"/>
          <p:cNvSpPr txBox="true"/>
          <p:nvPr/>
        </p:nvSpPr>
        <p:spPr>
          <a:xfrm rot="0">
            <a:off x="4882082" y="2740633"/>
            <a:ext cx="8889328" cy="3474329"/>
          </a:xfrm>
          <a:prstGeom prst="rect">
            <a:avLst/>
          </a:prstGeom>
        </p:spPr>
        <p:txBody>
          <a:bodyPr anchor="t" rtlCol="false" tIns="0" lIns="0" bIns="0" rIns="0">
            <a:spAutoFit/>
          </a:bodyPr>
          <a:lstStyle/>
          <a:p>
            <a:pPr algn="ctr">
              <a:lnSpc>
                <a:spcPts val="28476"/>
              </a:lnSpc>
              <a:spcBef>
                <a:spcPct val="0"/>
              </a:spcBef>
            </a:pPr>
            <a:r>
              <a:rPr lang="en-US" sz="20340">
                <a:solidFill>
                  <a:srgbClr val="FFFFFF"/>
                </a:solidFill>
                <a:latin typeface="Brittany"/>
                <a:ea typeface="Brittany"/>
                <a:cs typeface="Brittany"/>
                <a:sym typeface="Brittany"/>
              </a:rPr>
              <a:t>tinder</a:t>
            </a:r>
          </a:p>
        </p:txBody>
      </p:sp>
      <p:sp>
        <p:nvSpPr>
          <p:cNvPr name="TextBox 14" id="14"/>
          <p:cNvSpPr txBox="true"/>
          <p:nvPr/>
        </p:nvSpPr>
        <p:spPr>
          <a:xfrm rot="0">
            <a:off x="14523025" y="1699640"/>
            <a:ext cx="3906192" cy="6497528"/>
          </a:xfrm>
          <a:prstGeom prst="rect">
            <a:avLst/>
          </a:prstGeom>
        </p:spPr>
        <p:txBody>
          <a:bodyPr anchor="t" rtlCol="false" tIns="0" lIns="0" bIns="0" rIns="0">
            <a:spAutoFit/>
          </a:bodyPr>
          <a:lstStyle/>
          <a:p>
            <a:pPr algn="ctr">
              <a:lnSpc>
                <a:spcPts val="52977"/>
              </a:lnSpc>
              <a:spcBef>
                <a:spcPct val="0"/>
              </a:spcBef>
            </a:pPr>
            <a:r>
              <a:rPr lang="en-US" sz="37841">
                <a:solidFill>
                  <a:srgbClr val="000000"/>
                </a:solidFill>
                <a:latin typeface="Bebas Neue Cyrillic"/>
                <a:ea typeface="Bebas Neue Cyrillic"/>
                <a:cs typeface="Bebas Neue Cyrillic"/>
                <a:sym typeface="Bebas Neue Cyrillic"/>
              </a:rPr>
              <a: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957424"/>
            <a:ext cx="5003331" cy="8372151"/>
          </a:xfrm>
          <a:prstGeom prst="rect">
            <a:avLst/>
          </a:prstGeom>
          <a:solidFill>
            <a:srgbClr val="FFFFFF"/>
          </a:solidFill>
        </p:spPr>
      </p:sp>
      <p:grpSp>
        <p:nvGrpSpPr>
          <p:cNvPr name="Group 3" id="3"/>
          <p:cNvGrpSpPr/>
          <p:nvPr/>
        </p:nvGrpSpPr>
        <p:grpSpPr>
          <a:xfrm rot="0">
            <a:off x="1222394" y="1209157"/>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TextBox 5" id="5"/>
          <p:cNvSpPr txBox="true"/>
          <p:nvPr/>
        </p:nvSpPr>
        <p:spPr>
          <a:xfrm rot="0">
            <a:off x="1622105" y="7841506"/>
            <a:ext cx="3816522" cy="671712"/>
          </a:xfrm>
          <a:prstGeom prst="rect">
            <a:avLst/>
          </a:prstGeom>
        </p:spPr>
        <p:txBody>
          <a:bodyPr anchor="t" rtlCol="false" tIns="0" lIns="0" bIns="0" rIns="0">
            <a:spAutoFit/>
          </a:bodyPr>
          <a:lstStyle/>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Graph Databases</a:t>
            </a:r>
          </a:p>
        </p:txBody>
      </p:sp>
      <p:sp>
        <p:nvSpPr>
          <p:cNvPr name="Freeform 6" id="6"/>
          <p:cNvSpPr/>
          <p:nvPr/>
        </p:nvSpPr>
        <p:spPr>
          <a:xfrm flipH="false" flipV="false" rot="-2585359">
            <a:off x="16205221" y="8724863"/>
            <a:ext cx="1484896" cy="1133921"/>
          </a:xfrm>
          <a:custGeom>
            <a:avLst/>
            <a:gdLst/>
            <a:ahLst/>
            <a:cxnLst/>
            <a:rect r="r" b="b" t="t" l="l"/>
            <a:pathLst>
              <a:path h="1133921" w="1484896">
                <a:moveTo>
                  <a:pt x="0" y="0"/>
                </a:moveTo>
                <a:lnTo>
                  <a:pt x="1484896" y="0"/>
                </a:lnTo>
                <a:lnTo>
                  <a:pt x="1484896" y="1133921"/>
                </a:lnTo>
                <a:lnTo>
                  <a:pt x="0" y="1133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582149" y="9388651"/>
            <a:ext cx="1354301" cy="533706"/>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Bebas Neue Cyrillic"/>
                <a:ea typeface="Bebas Neue Cyrillic"/>
                <a:cs typeface="Bebas Neue Cyrillic"/>
                <a:sym typeface="Bebas Neue Cyrillic"/>
              </a:rPr>
              <a:t>alternate</a:t>
            </a:r>
          </a:p>
        </p:txBody>
      </p:sp>
      <p:sp>
        <p:nvSpPr>
          <p:cNvPr name="TextBox 8" id="8"/>
          <p:cNvSpPr txBox="true"/>
          <p:nvPr/>
        </p:nvSpPr>
        <p:spPr>
          <a:xfrm rot="0">
            <a:off x="6249908" y="6663430"/>
            <a:ext cx="12038092" cy="20345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BENEFITS</a:t>
            </a:r>
          </a:p>
          <a:p>
            <a:pPr algn="l">
              <a:lnSpc>
                <a:spcPts val="5460"/>
              </a:lnSpc>
            </a:pPr>
            <a:r>
              <a:rPr lang="en-US" sz="3900">
                <a:solidFill>
                  <a:srgbClr val="FFFFFF"/>
                </a:solidFill>
                <a:latin typeface="Slopes"/>
                <a:ea typeface="Slopes"/>
                <a:cs typeface="Slopes"/>
                <a:sym typeface="Slopes"/>
              </a:rPr>
              <a:t>Facilitates complex queries involving user relationships and efficiently manages interconnected data to enhance the matchmaking experience.</a:t>
            </a:r>
          </a:p>
        </p:txBody>
      </p:sp>
      <p:sp>
        <p:nvSpPr>
          <p:cNvPr name="TextBox 9" id="9"/>
          <p:cNvSpPr txBox="true"/>
          <p:nvPr/>
        </p:nvSpPr>
        <p:spPr>
          <a:xfrm rot="0">
            <a:off x="6249908" y="3761279"/>
            <a:ext cx="12859286" cy="47777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USE CASE</a:t>
            </a:r>
          </a:p>
          <a:p>
            <a:pPr algn="l" marL="842016" indent="-421008" lvl="1">
              <a:lnSpc>
                <a:spcPts val="5460"/>
              </a:lnSpc>
              <a:buFont typeface="Arial"/>
              <a:buChar char="•"/>
            </a:pPr>
            <a:r>
              <a:rPr lang="en-US" sz="3900">
                <a:solidFill>
                  <a:srgbClr val="FFFFFF"/>
                </a:solidFill>
                <a:latin typeface="Slopes"/>
                <a:ea typeface="Slopes"/>
                <a:cs typeface="Slopes"/>
                <a:sym typeface="Slopes"/>
              </a:rPr>
              <a:t>Finding mutual connections or friends.</a:t>
            </a:r>
          </a:p>
          <a:p>
            <a:pPr algn="l" marL="842016" indent="-421008" lvl="1">
              <a:lnSpc>
                <a:spcPts val="5460"/>
              </a:lnSpc>
              <a:buFont typeface="Arial"/>
              <a:buChar char="•"/>
            </a:pPr>
            <a:r>
              <a:rPr lang="en-US" sz="3900">
                <a:solidFill>
                  <a:srgbClr val="FFFFFF"/>
                </a:solidFill>
                <a:latin typeface="Slopes"/>
                <a:ea typeface="Slopes"/>
                <a:cs typeface="Slopes"/>
                <a:sym typeface="Slopes"/>
              </a:rPr>
              <a:t>Optimizing recommendations by analyzing user interaction graphs.</a:t>
            </a:r>
          </a:p>
          <a:p>
            <a:pPr algn="l">
              <a:lnSpc>
                <a:spcPts val="5460"/>
              </a:lnSpc>
            </a:pPr>
          </a:p>
          <a:p>
            <a:pPr algn="l">
              <a:lnSpc>
                <a:spcPts val="5460"/>
              </a:lnSpc>
            </a:pPr>
          </a:p>
          <a:p>
            <a:pPr algn="l">
              <a:lnSpc>
                <a:spcPts val="5460"/>
              </a:lnSpc>
            </a:pPr>
          </a:p>
          <a:p>
            <a:pPr algn="l">
              <a:lnSpc>
                <a:spcPts val="5460"/>
              </a:lnSpc>
            </a:pPr>
          </a:p>
        </p:txBody>
      </p:sp>
      <p:sp>
        <p:nvSpPr>
          <p:cNvPr name="TextBox 10" id="10"/>
          <p:cNvSpPr txBox="true"/>
          <p:nvPr/>
        </p:nvSpPr>
        <p:spPr>
          <a:xfrm rot="0">
            <a:off x="6249908" y="1572432"/>
            <a:ext cx="12038092" cy="13487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PURPOSE</a:t>
            </a:r>
          </a:p>
          <a:p>
            <a:pPr algn="l">
              <a:lnSpc>
                <a:spcPts val="5460"/>
              </a:lnSpc>
            </a:pPr>
            <a:r>
              <a:rPr lang="en-US" sz="3900">
                <a:solidFill>
                  <a:srgbClr val="FFFFFF"/>
                </a:solidFill>
                <a:latin typeface="Slopes"/>
                <a:ea typeface="Slopes"/>
                <a:cs typeface="Slopes"/>
                <a:sym typeface="Slopes"/>
              </a:rPr>
              <a:t>Model relationships between users efficiently for matchmaking.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957424"/>
            <a:ext cx="5003331" cy="8372151"/>
          </a:xfrm>
          <a:prstGeom prst="rect">
            <a:avLst/>
          </a:prstGeom>
          <a:solidFill>
            <a:srgbClr val="FFFFFF"/>
          </a:solidFill>
        </p:spPr>
      </p:sp>
      <p:grpSp>
        <p:nvGrpSpPr>
          <p:cNvPr name="Group 3" id="3"/>
          <p:cNvGrpSpPr/>
          <p:nvPr/>
        </p:nvGrpSpPr>
        <p:grpSpPr>
          <a:xfrm rot="0">
            <a:off x="1222394" y="1209157"/>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TextBox 5" id="5"/>
          <p:cNvSpPr txBox="true"/>
          <p:nvPr/>
        </p:nvSpPr>
        <p:spPr>
          <a:xfrm rot="0">
            <a:off x="1622105" y="7698441"/>
            <a:ext cx="3816522" cy="1356641"/>
          </a:xfrm>
          <a:prstGeom prst="rect">
            <a:avLst/>
          </a:prstGeom>
        </p:spPr>
        <p:txBody>
          <a:bodyPr anchor="t" rtlCol="false" tIns="0" lIns="0" bIns="0" rIns="0">
            <a:spAutoFit/>
          </a:bodyPr>
          <a:lstStyle/>
          <a:p>
            <a:pPr algn="ctr">
              <a:lnSpc>
                <a:spcPts val="5453"/>
              </a:lnSpc>
            </a:pPr>
            <a:r>
              <a:rPr lang="en-US" sz="3895">
                <a:solidFill>
                  <a:srgbClr val="000000"/>
                </a:solidFill>
                <a:latin typeface="Bebas Neue Cyrillic"/>
                <a:ea typeface="Bebas Neue Cyrillic"/>
                <a:cs typeface="Bebas Neue Cyrillic"/>
                <a:sym typeface="Bebas Neue Cyrillic"/>
              </a:rPr>
              <a:t>tiger graph</a:t>
            </a:r>
          </a:p>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janus graph</a:t>
            </a:r>
          </a:p>
        </p:txBody>
      </p:sp>
      <p:sp>
        <p:nvSpPr>
          <p:cNvPr name="TextBox 6" id="6"/>
          <p:cNvSpPr txBox="true"/>
          <p:nvPr/>
        </p:nvSpPr>
        <p:spPr>
          <a:xfrm rot="0">
            <a:off x="6349314" y="1132957"/>
            <a:ext cx="10975032" cy="663058"/>
          </a:xfrm>
          <a:prstGeom prst="rect">
            <a:avLst/>
          </a:prstGeom>
        </p:spPr>
        <p:txBody>
          <a:bodyPr anchor="t" rtlCol="false" tIns="0" lIns="0" bIns="0" rIns="0">
            <a:spAutoFit/>
          </a:bodyPr>
          <a:lstStyle/>
          <a:p>
            <a:pPr algn="ctr">
              <a:lnSpc>
                <a:spcPts val="5453"/>
              </a:lnSpc>
              <a:spcBef>
                <a:spcPct val="0"/>
              </a:spcBef>
            </a:pPr>
            <a:r>
              <a:rPr lang="en-US" sz="3895">
                <a:solidFill>
                  <a:srgbClr val="FFFFFF"/>
                </a:solidFill>
                <a:latin typeface="Gagalin"/>
                <a:ea typeface="Gagalin"/>
                <a:cs typeface="Gagalin"/>
                <a:sym typeface="Gagalin"/>
              </a:rPr>
              <a:t>why not tiger graph or janus graph database ?</a:t>
            </a:r>
          </a:p>
        </p:txBody>
      </p:sp>
      <p:sp>
        <p:nvSpPr>
          <p:cNvPr name="Freeform 7" id="7"/>
          <p:cNvSpPr/>
          <p:nvPr/>
        </p:nvSpPr>
        <p:spPr>
          <a:xfrm flipH="false" flipV="false" rot="0">
            <a:off x="6293425" y="3239736"/>
            <a:ext cx="1361625" cy="4114800"/>
          </a:xfrm>
          <a:custGeom>
            <a:avLst/>
            <a:gdLst/>
            <a:ahLst/>
            <a:cxnLst/>
            <a:rect r="r" b="b" t="t" l="l"/>
            <a:pathLst>
              <a:path h="4114800" w="1361625">
                <a:moveTo>
                  <a:pt x="0" y="0"/>
                </a:moveTo>
                <a:lnTo>
                  <a:pt x="1361625" y="0"/>
                </a:lnTo>
                <a:lnTo>
                  <a:pt x="13616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655050" y="3408887"/>
            <a:ext cx="6074643"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Efficiency for Social Graphs</a:t>
            </a:r>
          </a:p>
        </p:txBody>
      </p:sp>
      <p:sp>
        <p:nvSpPr>
          <p:cNvPr name="TextBox 9" id="9"/>
          <p:cNvSpPr txBox="true"/>
          <p:nvPr/>
        </p:nvSpPr>
        <p:spPr>
          <a:xfrm rot="0">
            <a:off x="7655050" y="4776435"/>
            <a:ext cx="5608067"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AWS Ecosystem Alignment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35006" y="957424"/>
            <a:ext cx="5003331" cy="8372151"/>
          </a:xfrm>
          <a:prstGeom prst="rect">
            <a:avLst/>
          </a:prstGeom>
          <a:solidFill>
            <a:srgbClr val="FFFFFF"/>
          </a:solidFill>
        </p:spPr>
      </p:sp>
      <p:grpSp>
        <p:nvGrpSpPr>
          <p:cNvPr name="Group 3" id="3"/>
          <p:cNvGrpSpPr/>
          <p:nvPr/>
        </p:nvGrpSpPr>
        <p:grpSpPr>
          <a:xfrm rot="0">
            <a:off x="1028700" y="1189784"/>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TextBox 5" id="5"/>
          <p:cNvSpPr txBox="true"/>
          <p:nvPr/>
        </p:nvSpPr>
        <p:spPr>
          <a:xfrm rot="0">
            <a:off x="1428411" y="7649401"/>
            <a:ext cx="3816522" cy="1356641"/>
          </a:xfrm>
          <a:prstGeom prst="rect">
            <a:avLst/>
          </a:prstGeom>
        </p:spPr>
        <p:txBody>
          <a:bodyPr anchor="t" rtlCol="false" tIns="0" lIns="0" bIns="0" rIns="0">
            <a:spAutoFit/>
          </a:bodyPr>
          <a:lstStyle/>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Data Warehouses / Analytics Databases</a:t>
            </a:r>
          </a:p>
        </p:txBody>
      </p:sp>
      <p:sp>
        <p:nvSpPr>
          <p:cNvPr name="Freeform 6" id="6"/>
          <p:cNvSpPr/>
          <p:nvPr/>
        </p:nvSpPr>
        <p:spPr>
          <a:xfrm flipH="false" flipV="false" rot="-2585359">
            <a:off x="16205221" y="8724863"/>
            <a:ext cx="1484896" cy="1133921"/>
          </a:xfrm>
          <a:custGeom>
            <a:avLst/>
            <a:gdLst/>
            <a:ahLst/>
            <a:cxnLst/>
            <a:rect r="r" b="b" t="t" l="l"/>
            <a:pathLst>
              <a:path h="1133921" w="1484896">
                <a:moveTo>
                  <a:pt x="0" y="0"/>
                </a:moveTo>
                <a:lnTo>
                  <a:pt x="1484896" y="0"/>
                </a:lnTo>
                <a:lnTo>
                  <a:pt x="1484896" y="1133921"/>
                </a:lnTo>
                <a:lnTo>
                  <a:pt x="0" y="1133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582149" y="9388651"/>
            <a:ext cx="1354301" cy="533706"/>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Bebas Neue Cyrillic"/>
                <a:ea typeface="Bebas Neue Cyrillic"/>
                <a:cs typeface="Bebas Neue Cyrillic"/>
                <a:sym typeface="Bebas Neue Cyrillic"/>
              </a:rPr>
              <a:t>alternate</a:t>
            </a:r>
          </a:p>
        </p:txBody>
      </p:sp>
      <p:sp>
        <p:nvSpPr>
          <p:cNvPr name="TextBox 8" id="8"/>
          <p:cNvSpPr txBox="true"/>
          <p:nvPr/>
        </p:nvSpPr>
        <p:spPr>
          <a:xfrm rot="0">
            <a:off x="5838337" y="1626136"/>
            <a:ext cx="12547651" cy="1348740"/>
          </a:xfrm>
          <a:prstGeom prst="rect">
            <a:avLst/>
          </a:prstGeom>
        </p:spPr>
        <p:txBody>
          <a:bodyPr anchor="t" rtlCol="false" tIns="0" lIns="0" bIns="0" rIns="0">
            <a:spAutoFit/>
          </a:bodyPr>
          <a:lstStyle/>
          <a:p>
            <a:pPr algn="ctr">
              <a:lnSpc>
                <a:spcPts val="5459"/>
              </a:lnSpc>
            </a:pPr>
            <a:r>
              <a:rPr lang="en-US" sz="3899">
                <a:solidFill>
                  <a:srgbClr val="FFFFFF"/>
                </a:solidFill>
                <a:latin typeface="Canva Sans"/>
                <a:ea typeface="Canva Sans"/>
                <a:cs typeface="Canva Sans"/>
                <a:sym typeface="Canva Sans"/>
              </a:rPr>
              <a:t>Store and analyze large datasets to improve matchmaking algorithms and track user behavior.</a:t>
            </a:r>
          </a:p>
        </p:txBody>
      </p:sp>
      <p:sp>
        <p:nvSpPr>
          <p:cNvPr name="TextBox 9" id="9"/>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0" id="10"/>
          <p:cNvSpPr txBox="true"/>
          <p:nvPr/>
        </p:nvSpPr>
        <p:spPr>
          <a:xfrm rot="0">
            <a:off x="6094640" y="1113584"/>
            <a:ext cx="2456379" cy="662940"/>
          </a:xfrm>
          <a:prstGeom prst="rect">
            <a:avLst/>
          </a:prstGeom>
        </p:spPr>
        <p:txBody>
          <a:bodyPr anchor="t" rtlCol="false" tIns="0" lIns="0" bIns="0" rIns="0">
            <a:spAutoFit/>
          </a:bodyPr>
          <a:lstStyle/>
          <a:p>
            <a:pPr algn="ctr">
              <a:lnSpc>
                <a:spcPts val="5459"/>
              </a:lnSpc>
            </a:pPr>
            <a:r>
              <a:rPr lang="en-US" sz="3899">
                <a:solidFill>
                  <a:srgbClr val="FFFFFF"/>
                </a:solidFill>
                <a:latin typeface="Canva Sans"/>
                <a:ea typeface="Canva Sans"/>
                <a:cs typeface="Canva Sans"/>
                <a:sym typeface="Canva Sans"/>
              </a:rPr>
              <a:t>PURPOSE:</a:t>
            </a:r>
          </a:p>
        </p:txBody>
      </p:sp>
      <p:sp>
        <p:nvSpPr>
          <p:cNvPr name="TextBox 11" id="11"/>
          <p:cNvSpPr txBox="true"/>
          <p:nvPr/>
        </p:nvSpPr>
        <p:spPr>
          <a:xfrm rot="0">
            <a:off x="6031537" y="2898676"/>
            <a:ext cx="2498408" cy="662940"/>
          </a:xfrm>
          <a:prstGeom prst="rect">
            <a:avLst/>
          </a:prstGeom>
        </p:spPr>
        <p:txBody>
          <a:bodyPr anchor="t" rtlCol="false" tIns="0" lIns="0" bIns="0" rIns="0">
            <a:spAutoFit/>
          </a:bodyPr>
          <a:lstStyle/>
          <a:p>
            <a:pPr algn="ctr">
              <a:lnSpc>
                <a:spcPts val="5459"/>
              </a:lnSpc>
            </a:pPr>
            <a:r>
              <a:rPr lang="en-US" sz="3899">
                <a:solidFill>
                  <a:srgbClr val="FFFFFF"/>
                </a:solidFill>
                <a:latin typeface="Canva Sans"/>
                <a:ea typeface="Canva Sans"/>
                <a:cs typeface="Canva Sans"/>
                <a:sym typeface="Canva Sans"/>
              </a:rPr>
              <a:t>USE CASE:</a:t>
            </a:r>
          </a:p>
        </p:txBody>
      </p:sp>
      <p:sp>
        <p:nvSpPr>
          <p:cNvPr name="TextBox 12" id="12"/>
          <p:cNvSpPr txBox="true"/>
          <p:nvPr/>
        </p:nvSpPr>
        <p:spPr>
          <a:xfrm rot="0">
            <a:off x="6194593" y="3485417"/>
            <a:ext cx="12093407" cy="3406140"/>
          </a:xfrm>
          <a:prstGeom prst="rect">
            <a:avLst/>
          </a:prstGeom>
        </p:spPr>
        <p:txBody>
          <a:bodyPr anchor="t" rtlCol="false" tIns="0" lIns="0" bIns="0" rIns="0">
            <a:spAutoFit/>
          </a:bodyPr>
          <a:lstStyle/>
          <a:p>
            <a:pPr algn="l" marL="842007" indent="-421003" lvl="1">
              <a:lnSpc>
                <a:spcPts val="5459"/>
              </a:lnSpc>
              <a:buFont typeface="Arial"/>
              <a:buChar char="•"/>
            </a:pPr>
            <a:r>
              <a:rPr lang="en-US" sz="3899">
                <a:solidFill>
                  <a:srgbClr val="FFFFFF"/>
                </a:solidFill>
                <a:latin typeface="Canva Sans"/>
                <a:ea typeface="Canva Sans"/>
                <a:cs typeface="Canva Sans"/>
                <a:sym typeface="Canva Sans"/>
              </a:rPr>
              <a:t>Analyzing trends like user engagement and churn rates.</a:t>
            </a:r>
          </a:p>
          <a:p>
            <a:pPr algn="l" marL="842007" indent="-421003" lvl="1">
              <a:lnSpc>
                <a:spcPts val="5459"/>
              </a:lnSpc>
              <a:buFont typeface="Arial"/>
              <a:buChar char="•"/>
            </a:pPr>
            <a:r>
              <a:rPr lang="en-US" sz="3899">
                <a:solidFill>
                  <a:srgbClr val="FFFFFF"/>
                </a:solidFill>
                <a:latin typeface="Canva Sans"/>
                <a:ea typeface="Canva Sans"/>
                <a:cs typeface="Canva Sans"/>
                <a:sym typeface="Canva Sans"/>
              </a:rPr>
              <a:t>Training machine learning models for better recommendations.</a:t>
            </a:r>
          </a:p>
          <a:p>
            <a:pPr algn="l">
              <a:lnSpc>
                <a:spcPts val="5459"/>
              </a:lnSpc>
            </a:pPr>
          </a:p>
        </p:txBody>
      </p:sp>
      <p:sp>
        <p:nvSpPr>
          <p:cNvPr name="TextBox 13" id="13"/>
          <p:cNvSpPr txBox="true"/>
          <p:nvPr/>
        </p:nvSpPr>
        <p:spPr>
          <a:xfrm rot="0">
            <a:off x="6152504" y="6245127"/>
            <a:ext cx="2256473" cy="646430"/>
          </a:xfrm>
          <a:prstGeom prst="rect">
            <a:avLst/>
          </a:prstGeom>
        </p:spPr>
        <p:txBody>
          <a:bodyPr anchor="t" rtlCol="false" tIns="0" lIns="0" bIns="0" rIns="0">
            <a:spAutoFit/>
          </a:bodyPr>
          <a:lstStyle/>
          <a:p>
            <a:pPr algn="ctr">
              <a:lnSpc>
                <a:spcPts val="5319"/>
              </a:lnSpc>
            </a:pPr>
            <a:r>
              <a:rPr lang="en-US" sz="3799">
                <a:solidFill>
                  <a:srgbClr val="FFFFFF"/>
                </a:solidFill>
                <a:latin typeface="Canva Sans"/>
                <a:ea typeface="Canva Sans"/>
                <a:cs typeface="Canva Sans"/>
                <a:sym typeface="Canva Sans"/>
              </a:rPr>
              <a:t>BENIFITS:</a:t>
            </a:r>
          </a:p>
        </p:txBody>
      </p:sp>
      <p:sp>
        <p:nvSpPr>
          <p:cNvPr name="TextBox 14" id="14"/>
          <p:cNvSpPr txBox="true"/>
          <p:nvPr/>
        </p:nvSpPr>
        <p:spPr>
          <a:xfrm rot="0">
            <a:off x="6031537" y="6972314"/>
            <a:ext cx="10672575" cy="2720340"/>
          </a:xfrm>
          <a:prstGeom prst="rect">
            <a:avLst/>
          </a:prstGeom>
        </p:spPr>
        <p:txBody>
          <a:bodyPr anchor="t" rtlCol="false" tIns="0" lIns="0" bIns="0" rIns="0">
            <a:spAutoFit/>
          </a:bodyPr>
          <a:lstStyle/>
          <a:p>
            <a:pPr algn="ctr">
              <a:lnSpc>
                <a:spcPts val="5459"/>
              </a:lnSpc>
            </a:pPr>
            <a:r>
              <a:rPr lang="en-US" sz="3899">
                <a:solidFill>
                  <a:srgbClr val="FFFFFF"/>
                </a:solidFill>
                <a:latin typeface="Canva Sans"/>
                <a:ea typeface="Canva Sans"/>
                <a:cs typeface="Canva Sans"/>
                <a:sym typeface="Canva Sans"/>
              </a:rPr>
              <a:t>Provides the ability to run complex analytical queries on vast datasets, helping Tinder optimize its user experience and business decisions.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35006" y="957424"/>
            <a:ext cx="5003331" cy="8372151"/>
          </a:xfrm>
          <a:prstGeom prst="rect">
            <a:avLst/>
          </a:prstGeom>
          <a:solidFill>
            <a:srgbClr val="FFFFFF"/>
          </a:solidFill>
        </p:spPr>
      </p:sp>
      <p:grpSp>
        <p:nvGrpSpPr>
          <p:cNvPr name="Group 3" id="3"/>
          <p:cNvGrpSpPr/>
          <p:nvPr/>
        </p:nvGrpSpPr>
        <p:grpSpPr>
          <a:xfrm rot="0">
            <a:off x="1028700" y="1147401"/>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TextBox 5" id="5"/>
          <p:cNvSpPr txBox="true"/>
          <p:nvPr/>
        </p:nvSpPr>
        <p:spPr>
          <a:xfrm rot="0">
            <a:off x="1428411" y="7659695"/>
            <a:ext cx="3816522" cy="1356641"/>
          </a:xfrm>
          <a:prstGeom prst="rect">
            <a:avLst/>
          </a:prstGeom>
        </p:spPr>
        <p:txBody>
          <a:bodyPr anchor="t" rtlCol="false" tIns="0" lIns="0" bIns="0" rIns="0">
            <a:spAutoFit/>
          </a:bodyPr>
          <a:lstStyle/>
          <a:p>
            <a:pPr algn="ctr">
              <a:lnSpc>
                <a:spcPts val="5453"/>
              </a:lnSpc>
            </a:pPr>
            <a:r>
              <a:rPr lang="en-US" sz="3895">
                <a:solidFill>
                  <a:srgbClr val="000000"/>
                </a:solidFill>
                <a:latin typeface="Bebas Neue Cyrillic"/>
                <a:ea typeface="Bebas Neue Cyrillic"/>
                <a:cs typeface="Bebas Neue Cyrillic"/>
                <a:sym typeface="Bebas Neue Cyrillic"/>
              </a:rPr>
              <a:t>amazon red shift</a:t>
            </a:r>
          </a:p>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vertica</a:t>
            </a:r>
          </a:p>
        </p:txBody>
      </p:sp>
      <p:sp>
        <p:nvSpPr>
          <p:cNvPr name="TextBox 6" id="6"/>
          <p:cNvSpPr txBox="true"/>
          <p:nvPr/>
        </p:nvSpPr>
        <p:spPr>
          <a:xfrm rot="0">
            <a:off x="6269431" y="1132957"/>
            <a:ext cx="11134799" cy="663058"/>
          </a:xfrm>
          <a:prstGeom prst="rect">
            <a:avLst/>
          </a:prstGeom>
        </p:spPr>
        <p:txBody>
          <a:bodyPr anchor="t" rtlCol="false" tIns="0" lIns="0" bIns="0" rIns="0">
            <a:spAutoFit/>
          </a:bodyPr>
          <a:lstStyle/>
          <a:p>
            <a:pPr algn="ctr">
              <a:lnSpc>
                <a:spcPts val="5453"/>
              </a:lnSpc>
              <a:spcBef>
                <a:spcPct val="0"/>
              </a:spcBef>
            </a:pPr>
            <a:r>
              <a:rPr lang="en-US" sz="3895">
                <a:solidFill>
                  <a:srgbClr val="FFFFFF"/>
                </a:solidFill>
                <a:latin typeface="Gagalin"/>
                <a:ea typeface="Gagalin"/>
                <a:cs typeface="Gagalin"/>
                <a:sym typeface="Gagalin"/>
              </a:rPr>
              <a:t>why not amazon red shift or vertica database ?</a:t>
            </a:r>
          </a:p>
        </p:txBody>
      </p:sp>
      <p:sp>
        <p:nvSpPr>
          <p:cNvPr name="Freeform 7" id="7"/>
          <p:cNvSpPr/>
          <p:nvPr/>
        </p:nvSpPr>
        <p:spPr>
          <a:xfrm flipH="false" flipV="false" rot="0">
            <a:off x="6293425" y="3239736"/>
            <a:ext cx="1361625" cy="4114800"/>
          </a:xfrm>
          <a:custGeom>
            <a:avLst/>
            <a:gdLst/>
            <a:ahLst/>
            <a:cxnLst/>
            <a:rect r="r" b="b" t="t" l="l"/>
            <a:pathLst>
              <a:path h="4114800" w="1361625">
                <a:moveTo>
                  <a:pt x="0" y="0"/>
                </a:moveTo>
                <a:lnTo>
                  <a:pt x="1361625" y="0"/>
                </a:lnTo>
                <a:lnTo>
                  <a:pt x="13616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655050" y="3408887"/>
            <a:ext cx="4162202"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Cost and Flexibility</a:t>
            </a:r>
          </a:p>
        </p:txBody>
      </p:sp>
      <p:sp>
        <p:nvSpPr>
          <p:cNvPr name="TextBox 9" id="9"/>
          <p:cNvSpPr txBox="true"/>
          <p:nvPr/>
        </p:nvSpPr>
        <p:spPr>
          <a:xfrm rot="0">
            <a:off x="7655050" y="4776435"/>
            <a:ext cx="2494955"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Ease of Use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35006" y="957424"/>
            <a:ext cx="5003331" cy="8372151"/>
          </a:xfrm>
          <a:prstGeom prst="rect">
            <a:avLst/>
          </a:prstGeom>
          <a:solidFill>
            <a:srgbClr val="FFFFFF"/>
          </a:solidFill>
        </p:spPr>
      </p:sp>
      <p:grpSp>
        <p:nvGrpSpPr>
          <p:cNvPr name="Group 3" id="3"/>
          <p:cNvGrpSpPr/>
          <p:nvPr/>
        </p:nvGrpSpPr>
        <p:grpSpPr>
          <a:xfrm rot="0">
            <a:off x="1028700" y="1228530"/>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TextBox 5" id="5"/>
          <p:cNvSpPr txBox="true"/>
          <p:nvPr/>
        </p:nvSpPr>
        <p:spPr>
          <a:xfrm rot="0">
            <a:off x="1428411" y="7991866"/>
            <a:ext cx="3816522" cy="671712"/>
          </a:xfrm>
          <a:prstGeom prst="rect">
            <a:avLst/>
          </a:prstGeom>
        </p:spPr>
        <p:txBody>
          <a:bodyPr anchor="t" rtlCol="false" tIns="0" lIns="0" bIns="0" rIns="0">
            <a:spAutoFit/>
          </a:bodyPr>
          <a:lstStyle/>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Time-Series Databases</a:t>
            </a:r>
          </a:p>
        </p:txBody>
      </p:sp>
      <p:sp>
        <p:nvSpPr>
          <p:cNvPr name="Freeform 6" id="6"/>
          <p:cNvSpPr/>
          <p:nvPr/>
        </p:nvSpPr>
        <p:spPr>
          <a:xfrm flipH="false" flipV="false" rot="-2585359">
            <a:off x="16205221" y="8724863"/>
            <a:ext cx="1484896" cy="1133921"/>
          </a:xfrm>
          <a:custGeom>
            <a:avLst/>
            <a:gdLst/>
            <a:ahLst/>
            <a:cxnLst/>
            <a:rect r="r" b="b" t="t" l="l"/>
            <a:pathLst>
              <a:path h="1133921" w="1484896">
                <a:moveTo>
                  <a:pt x="0" y="0"/>
                </a:moveTo>
                <a:lnTo>
                  <a:pt x="1484896" y="0"/>
                </a:lnTo>
                <a:lnTo>
                  <a:pt x="1484896" y="1133921"/>
                </a:lnTo>
                <a:lnTo>
                  <a:pt x="0" y="1133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601199" y="9388651"/>
            <a:ext cx="1354301" cy="533706"/>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Bebas Neue Cyrillic"/>
                <a:ea typeface="Bebas Neue Cyrillic"/>
                <a:cs typeface="Bebas Neue Cyrillic"/>
                <a:sym typeface="Bebas Neue Cyrillic"/>
              </a:rPr>
              <a:t>alternate</a:t>
            </a:r>
          </a:p>
        </p:txBody>
      </p:sp>
      <p:sp>
        <p:nvSpPr>
          <p:cNvPr name="TextBox 8" id="8"/>
          <p:cNvSpPr txBox="true"/>
          <p:nvPr/>
        </p:nvSpPr>
        <p:spPr>
          <a:xfrm rot="0">
            <a:off x="6194931" y="1408549"/>
            <a:ext cx="1911251" cy="1348740"/>
          </a:xfrm>
          <a:prstGeom prst="rect">
            <a:avLst/>
          </a:prstGeom>
        </p:spPr>
        <p:txBody>
          <a:bodyPr anchor="t" rtlCol="false" tIns="0" lIns="0" bIns="0" rIns="0">
            <a:spAutoFit/>
          </a:bodyPr>
          <a:lstStyle/>
          <a:p>
            <a:pPr algn="ctr">
              <a:lnSpc>
                <a:spcPts val="5459"/>
              </a:lnSpc>
            </a:pPr>
            <a:r>
              <a:rPr lang="en-US" sz="3899">
                <a:solidFill>
                  <a:srgbClr val="FFFFFF"/>
                </a:solidFill>
                <a:latin typeface="Gagalin"/>
                <a:ea typeface="Gagalin"/>
                <a:cs typeface="Gagalin"/>
                <a:sym typeface="Gagalin"/>
              </a:rPr>
              <a:t>Purpose:</a:t>
            </a:r>
          </a:p>
          <a:p>
            <a:pPr algn="ctr">
              <a:lnSpc>
                <a:spcPts val="5459"/>
              </a:lnSpc>
            </a:pPr>
          </a:p>
        </p:txBody>
      </p:sp>
      <p:sp>
        <p:nvSpPr>
          <p:cNvPr name="TextBox 9" id="9"/>
          <p:cNvSpPr txBox="true"/>
          <p:nvPr/>
        </p:nvSpPr>
        <p:spPr>
          <a:xfrm rot="0">
            <a:off x="6194931" y="2084824"/>
            <a:ext cx="11010344" cy="672465"/>
          </a:xfrm>
          <a:prstGeom prst="rect">
            <a:avLst/>
          </a:prstGeom>
        </p:spPr>
        <p:txBody>
          <a:bodyPr anchor="t" rtlCol="false" tIns="0" lIns="0" bIns="0" rIns="0">
            <a:spAutoFit/>
          </a:bodyPr>
          <a:lstStyle/>
          <a:p>
            <a:pPr algn="just">
              <a:lnSpc>
                <a:spcPts val="5459"/>
              </a:lnSpc>
            </a:pPr>
            <a:r>
              <a:rPr lang="en-US" sz="3899">
                <a:solidFill>
                  <a:srgbClr val="FFFFFF"/>
                </a:solidFill>
                <a:latin typeface="Slopes"/>
                <a:ea typeface="Slopes"/>
                <a:cs typeface="Slopes"/>
                <a:sym typeface="Slopes"/>
              </a:rPr>
              <a:t>Monitor real-time metrics for performance and system health.</a:t>
            </a:r>
          </a:p>
        </p:txBody>
      </p:sp>
      <p:sp>
        <p:nvSpPr>
          <p:cNvPr name="TextBox 10" id="10"/>
          <p:cNvSpPr txBox="true"/>
          <p:nvPr/>
        </p:nvSpPr>
        <p:spPr>
          <a:xfrm rot="0">
            <a:off x="6194931" y="3064555"/>
            <a:ext cx="2213818" cy="662940"/>
          </a:xfrm>
          <a:prstGeom prst="rect">
            <a:avLst/>
          </a:prstGeom>
        </p:spPr>
        <p:txBody>
          <a:bodyPr anchor="t" rtlCol="false" tIns="0" lIns="0" bIns="0" rIns="0">
            <a:spAutoFit/>
          </a:bodyPr>
          <a:lstStyle/>
          <a:p>
            <a:pPr algn="ctr">
              <a:lnSpc>
                <a:spcPts val="5459"/>
              </a:lnSpc>
            </a:pPr>
            <a:r>
              <a:rPr lang="en-US" sz="3899">
                <a:solidFill>
                  <a:srgbClr val="FFFFFF"/>
                </a:solidFill>
                <a:latin typeface="Gagalin"/>
                <a:ea typeface="Gagalin"/>
                <a:cs typeface="Gagalin"/>
                <a:sym typeface="Gagalin"/>
              </a:rPr>
              <a:t>USE CASE :</a:t>
            </a:r>
          </a:p>
        </p:txBody>
      </p:sp>
      <p:sp>
        <p:nvSpPr>
          <p:cNvPr name="TextBox 11" id="11"/>
          <p:cNvSpPr txBox="true"/>
          <p:nvPr/>
        </p:nvSpPr>
        <p:spPr>
          <a:xfrm rot="0">
            <a:off x="6194931" y="3836361"/>
            <a:ext cx="11863469" cy="2044065"/>
          </a:xfrm>
          <a:prstGeom prst="rect">
            <a:avLst/>
          </a:prstGeom>
        </p:spPr>
        <p:txBody>
          <a:bodyPr anchor="t" rtlCol="false" tIns="0" lIns="0" bIns="0" rIns="0">
            <a:spAutoFit/>
          </a:bodyPr>
          <a:lstStyle/>
          <a:p>
            <a:pPr algn="l" marL="842007" indent="-421003" lvl="1">
              <a:lnSpc>
                <a:spcPts val="5459"/>
              </a:lnSpc>
              <a:buFont typeface="Arial"/>
              <a:buChar char="•"/>
            </a:pPr>
            <a:r>
              <a:rPr lang="en-US" sz="3899">
                <a:solidFill>
                  <a:srgbClr val="FFFFFF"/>
                </a:solidFill>
                <a:latin typeface="Slopes"/>
                <a:ea typeface="Slopes"/>
                <a:cs typeface="Slopes"/>
                <a:sym typeface="Slopes"/>
              </a:rPr>
              <a:t>Tracking server loads and monitoring uptime.</a:t>
            </a:r>
          </a:p>
          <a:p>
            <a:pPr algn="l" marL="842007" indent="-421003" lvl="1">
              <a:lnSpc>
                <a:spcPts val="5459"/>
              </a:lnSpc>
              <a:buFont typeface="Arial"/>
              <a:buChar char="•"/>
            </a:pPr>
            <a:r>
              <a:rPr lang="en-US" sz="3899">
                <a:solidFill>
                  <a:srgbClr val="FFFFFF"/>
                </a:solidFill>
                <a:latin typeface="Slopes"/>
                <a:ea typeface="Slopes"/>
                <a:cs typeface="Slopes"/>
                <a:sym typeface="Slopes"/>
              </a:rPr>
              <a:t>Analyzing API response times to maintain smooth user interactions.</a:t>
            </a:r>
          </a:p>
          <a:p>
            <a:pPr algn="l">
              <a:lnSpc>
                <a:spcPts val="5459"/>
              </a:lnSpc>
            </a:pPr>
          </a:p>
        </p:txBody>
      </p:sp>
      <p:sp>
        <p:nvSpPr>
          <p:cNvPr name="TextBox 12" id="12"/>
          <p:cNvSpPr txBox="true"/>
          <p:nvPr/>
        </p:nvSpPr>
        <p:spPr>
          <a:xfrm rot="0">
            <a:off x="6194931" y="5998817"/>
            <a:ext cx="2006352" cy="662940"/>
          </a:xfrm>
          <a:prstGeom prst="rect">
            <a:avLst/>
          </a:prstGeom>
        </p:spPr>
        <p:txBody>
          <a:bodyPr anchor="t" rtlCol="false" tIns="0" lIns="0" bIns="0" rIns="0">
            <a:spAutoFit/>
          </a:bodyPr>
          <a:lstStyle/>
          <a:p>
            <a:pPr algn="ctr">
              <a:lnSpc>
                <a:spcPts val="5459"/>
              </a:lnSpc>
            </a:pPr>
            <a:r>
              <a:rPr lang="en-US" sz="3899">
                <a:solidFill>
                  <a:srgbClr val="FFFFFF"/>
                </a:solidFill>
                <a:latin typeface="Gagalin"/>
                <a:ea typeface="Gagalin"/>
                <a:cs typeface="Gagalin"/>
                <a:sym typeface="Gagalin"/>
              </a:rPr>
              <a:t>BENIFITS: </a:t>
            </a:r>
          </a:p>
        </p:txBody>
      </p:sp>
      <p:sp>
        <p:nvSpPr>
          <p:cNvPr name="TextBox 13" id="13"/>
          <p:cNvSpPr txBox="true"/>
          <p:nvPr/>
        </p:nvSpPr>
        <p:spPr>
          <a:xfrm rot="0">
            <a:off x="6194931" y="6698887"/>
            <a:ext cx="10150014" cy="2650490"/>
          </a:xfrm>
          <a:prstGeom prst="rect">
            <a:avLst/>
          </a:prstGeom>
        </p:spPr>
        <p:txBody>
          <a:bodyPr anchor="t" rtlCol="false" tIns="0" lIns="0" bIns="0" rIns="0">
            <a:spAutoFit/>
          </a:bodyPr>
          <a:lstStyle/>
          <a:p>
            <a:pPr algn="l">
              <a:lnSpc>
                <a:spcPts val="5459"/>
              </a:lnSpc>
            </a:pPr>
            <a:r>
              <a:rPr lang="en-US" sz="3899">
                <a:solidFill>
                  <a:srgbClr val="FFFFFF"/>
                </a:solidFill>
                <a:latin typeface="Slopes"/>
                <a:ea typeface="Slopes"/>
                <a:cs typeface="Slopes"/>
                <a:sym typeface="Slopes"/>
              </a:rPr>
              <a:t>Enables efficient monitoring and troubleshooting of Tinder’s infrastructure, ensuring a consistent and responsive user experience.</a:t>
            </a:r>
          </a:p>
          <a:p>
            <a:pPr algn="l">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35006" y="957424"/>
            <a:ext cx="5003331" cy="8372151"/>
          </a:xfrm>
          <a:prstGeom prst="rect">
            <a:avLst/>
          </a:prstGeom>
          <a:solidFill>
            <a:srgbClr val="FFFFFF"/>
          </a:solidFill>
        </p:spPr>
      </p:sp>
      <p:grpSp>
        <p:nvGrpSpPr>
          <p:cNvPr name="Group 3" id="3"/>
          <p:cNvGrpSpPr/>
          <p:nvPr/>
        </p:nvGrpSpPr>
        <p:grpSpPr>
          <a:xfrm rot="0">
            <a:off x="1028700" y="1170411"/>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TextBox 5" id="5"/>
          <p:cNvSpPr txBox="true"/>
          <p:nvPr/>
        </p:nvSpPr>
        <p:spPr>
          <a:xfrm rot="0">
            <a:off x="1428411" y="7640322"/>
            <a:ext cx="3816522" cy="1356641"/>
          </a:xfrm>
          <a:prstGeom prst="rect">
            <a:avLst/>
          </a:prstGeom>
        </p:spPr>
        <p:txBody>
          <a:bodyPr anchor="t" rtlCol="false" tIns="0" lIns="0" bIns="0" rIns="0">
            <a:spAutoFit/>
          </a:bodyPr>
          <a:lstStyle/>
          <a:p>
            <a:pPr algn="ctr">
              <a:lnSpc>
                <a:spcPts val="5453"/>
              </a:lnSpc>
            </a:pPr>
            <a:r>
              <a:rPr lang="en-US" sz="3895">
                <a:solidFill>
                  <a:srgbClr val="000000"/>
                </a:solidFill>
                <a:latin typeface="Bebas Neue Cyrillic"/>
                <a:ea typeface="Bebas Neue Cyrillic"/>
                <a:cs typeface="Bebas Neue Cyrillic"/>
                <a:sym typeface="Bebas Neue Cyrillic"/>
              </a:rPr>
              <a:t>time-scale db</a:t>
            </a:r>
          </a:p>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open ts db</a:t>
            </a:r>
          </a:p>
        </p:txBody>
      </p:sp>
      <p:sp>
        <p:nvSpPr>
          <p:cNvPr name="TextBox 6" id="6"/>
          <p:cNvSpPr txBox="true"/>
          <p:nvPr/>
        </p:nvSpPr>
        <p:spPr>
          <a:xfrm rot="0">
            <a:off x="6269431" y="1132957"/>
            <a:ext cx="11134799" cy="663058"/>
          </a:xfrm>
          <a:prstGeom prst="rect">
            <a:avLst/>
          </a:prstGeom>
        </p:spPr>
        <p:txBody>
          <a:bodyPr anchor="t" rtlCol="false" tIns="0" lIns="0" bIns="0" rIns="0">
            <a:spAutoFit/>
          </a:bodyPr>
          <a:lstStyle/>
          <a:p>
            <a:pPr algn="ctr">
              <a:lnSpc>
                <a:spcPts val="5453"/>
              </a:lnSpc>
              <a:spcBef>
                <a:spcPct val="0"/>
              </a:spcBef>
            </a:pPr>
            <a:r>
              <a:rPr lang="en-US" sz="3895">
                <a:solidFill>
                  <a:srgbClr val="FFFFFF"/>
                </a:solidFill>
                <a:latin typeface="Gagalin"/>
                <a:ea typeface="Gagalin"/>
                <a:cs typeface="Gagalin"/>
                <a:sym typeface="Gagalin"/>
              </a:rPr>
              <a:t>why not amazon red shift or vertica database ?</a:t>
            </a:r>
          </a:p>
        </p:txBody>
      </p:sp>
      <p:sp>
        <p:nvSpPr>
          <p:cNvPr name="Freeform 7" id="7"/>
          <p:cNvSpPr/>
          <p:nvPr/>
        </p:nvSpPr>
        <p:spPr>
          <a:xfrm flipH="false" flipV="false" rot="0">
            <a:off x="6293425" y="3239736"/>
            <a:ext cx="1361625" cy="4114800"/>
          </a:xfrm>
          <a:custGeom>
            <a:avLst/>
            <a:gdLst/>
            <a:ahLst/>
            <a:cxnLst/>
            <a:rect r="r" b="b" t="t" l="l"/>
            <a:pathLst>
              <a:path h="4114800" w="1361625">
                <a:moveTo>
                  <a:pt x="0" y="0"/>
                </a:moveTo>
                <a:lnTo>
                  <a:pt x="1361625" y="0"/>
                </a:lnTo>
                <a:lnTo>
                  <a:pt x="13616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655050" y="3408887"/>
            <a:ext cx="6261795"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Purpose-Built for Monitoring</a:t>
            </a:r>
          </a:p>
        </p:txBody>
      </p:sp>
      <p:sp>
        <p:nvSpPr>
          <p:cNvPr name="TextBox 9" id="9"/>
          <p:cNvSpPr txBox="true"/>
          <p:nvPr/>
        </p:nvSpPr>
        <p:spPr>
          <a:xfrm rot="0">
            <a:off x="7655050" y="4776435"/>
            <a:ext cx="6449020"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Integration with DevOps Tools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7474127"/>
            <a:chOff x="0" y="0"/>
            <a:chExt cx="24384000" cy="9965503"/>
          </a:xfrm>
        </p:grpSpPr>
        <p:pic>
          <p:nvPicPr>
            <p:cNvPr name="Picture 3" id="3"/>
            <p:cNvPicPr>
              <a:picLocks noChangeAspect="true"/>
            </p:cNvPicPr>
            <p:nvPr/>
          </p:nvPicPr>
          <p:blipFill>
            <a:blip r:embed="rId2"/>
            <a:srcRect l="0" t="29565" r="0" b="29565"/>
            <a:stretch>
              <a:fillRect/>
            </a:stretch>
          </p:blipFill>
          <p:spPr>
            <a:xfrm flipH="false" flipV="false">
              <a:off x="0" y="0"/>
              <a:ext cx="24384000" cy="9965503"/>
            </a:xfrm>
            <a:prstGeom prst="rect">
              <a:avLst/>
            </a:prstGeom>
          </p:spPr>
        </p:pic>
      </p:grpSp>
      <p:sp>
        <p:nvSpPr>
          <p:cNvPr name="AutoShape 4" id="4"/>
          <p:cNvSpPr/>
          <p:nvPr/>
        </p:nvSpPr>
        <p:spPr>
          <a:xfrm rot="0">
            <a:off x="5436566" y="4007809"/>
            <a:ext cx="7414868" cy="5250491"/>
          </a:xfrm>
          <a:prstGeom prst="rect">
            <a:avLst/>
          </a:prstGeom>
          <a:solidFill>
            <a:srgbClr val="000000">
              <a:alpha val="49804"/>
            </a:srgbClr>
          </a:solidFill>
        </p:spPr>
      </p:sp>
      <p:sp>
        <p:nvSpPr>
          <p:cNvPr name="AutoShape 5" id="5"/>
          <p:cNvSpPr/>
          <p:nvPr/>
        </p:nvSpPr>
        <p:spPr>
          <a:xfrm>
            <a:off x="7734418" y="7882151"/>
            <a:ext cx="2819163" cy="0"/>
          </a:xfrm>
          <a:prstGeom prst="line">
            <a:avLst/>
          </a:prstGeom>
          <a:ln cap="rnd" w="47625">
            <a:solidFill>
              <a:srgbClr val="FFFFFF"/>
            </a:solidFill>
            <a:prstDash val="solid"/>
            <a:headEnd type="none" len="sm" w="sm"/>
            <a:tailEnd type="none" len="sm" w="sm"/>
          </a:ln>
        </p:spPr>
      </p:sp>
      <p:sp>
        <p:nvSpPr>
          <p:cNvPr name="AutoShape 6" id="6"/>
          <p:cNvSpPr/>
          <p:nvPr/>
        </p:nvSpPr>
        <p:spPr>
          <a:xfrm>
            <a:off x="5897880" y="5143500"/>
            <a:ext cx="6492240"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6607366" y="5834625"/>
            <a:ext cx="5073267" cy="1434934"/>
          </a:xfrm>
          <a:prstGeom prst="rect">
            <a:avLst/>
          </a:prstGeom>
        </p:spPr>
        <p:txBody>
          <a:bodyPr anchor="t" rtlCol="false" tIns="0" lIns="0" bIns="0" rIns="0">
            <a:spAutoFit/>
          </a:bodyPr>
          <a:lstStyle/>
          <a:p>
            <a:pPr algn="ctr">
              <a:lnSpc>
                <a:spcPts val="11734"/>
              </a:lnSpc>
              <a:spcBef>
                <a:spcPct val="0"/>
              </a:spcBef>
            </a:pPr>
            <a:r>
              <a:rPr lang="en-US" sz="8381">
                <a:solidFill>
                  <a:srgbClr val="FFFFFF"/>
                </a:solidFill>
                <a:latin typeface="Brittany"/>
                <a:ea typeface="Brittany"/>
                <a:cs typeface="Brittany"/>
                <a:sym typeface="Brittan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95806" y="1424652"/>
            <a:ext cx="6504602" cy="7437695"/>
          </a:xfrm>
          <a:custGeom>
            <a:avLst/>
            <a:gdLst/>
            <a:ahLst/>
            <a:cxnLst/>
            <a:rect r="r" b="b" t="t" l="l"/>
            <a:pathLst>
              <a:path h="7437695" w="6504602">
                <a:moveTo>
                  <a:pt x="0" y="0"/>
                </a:moveTo>
                <a:lnTo>
                  <a:pt x="6504603" y="0"/>
                </a:lnTo>
                <a:lnTo>
                  <a:pt x="6504603" y="7437696"/>
                </a:lnTo>
                <a:lnTo>
                  <a:pt x="0" y="74376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29526" y="1421757"/>
            <a:ext cx="6128504" cy="1947945"/>
          </a:xfrm>
          <a:prstGeom prst="rect">
            <a:avLst/>
          </a:prstGeom>
        </p:spPr>
        <p:txBody>
          <a:bodyPr anchor="t" rtlCol="false" tIns="0" lIns="0" bIns="0" rIns="0">
            <a:spAutoFit/>
          </a:bodyPr>
          <a:lstStyle/>
          <a:p>
            <a:pPr algn="ctr">
              <a:lnSpc>
                <a:spcPts val="15956"/>
              </a:lnSpc>
              <a:spcBef>
                <a:spcPct val="0"/>
              </a:spcBef>
            </a:pPr>
            <a:r>
              <a:rPr lang="en-US" sz="11397">
                <a:solidFill>
                  <a:srgbClr val="000000"/>
                </a:solidFill>
                <a:latin typeface="Brittany"/>
                <a:ea typeface="Brittany"/>
                <a:cs typeface="Brittany"/>
                <a:sym typeface="Brittany"/>
              </a:rPr>
              <a:t>Introduction</a:t>
            </a:r>
          </a:p>
        </p:txBody>
      </p:sp>
      <p:sp>
        <p:nvSpPr>
          <p:cNvPr name="TextBox 4" id="4"/>
          <p:cNvSpPr txBox="true"/>
          <p:nvPr/>
        </p:nvSpPr>
        <p:spPr>
          <a:xfrm rot="0">
            <a:off x="556750" y="4118739"/>
            <a:ext cx="9674058" cy="4406332"/>
          </a:xfrm>
          <a:prstGeom prst="rect">
            <a:avLst/>
          </a:prstGeom>
        </p:spPr>
        <p:txBody>
          <a:bodyPr anchor="t" rtlCol="false" tIns="0" lIns="0" bIns="0" rIns="0">
            <a:spAutoFit/>
          </a:bodyPr>
          <a:lstStyle/>
          <a:p>
            <a:pPr algn="ctr">
              <a:lnSpc>
                <a:spcPts val="4406"/>
              </a:lnSpc>
              <a:spcBef>
                <a:spcPct val="0"/>
              </a:spcBef>
            </a:pPr>
            <a:r>
              <a:rPr lang="en-US" sz="3147">
                <a:solidFill>
                  <a:srgbClr val="000000"/>
                </a:solidFill>
                <a:latin typeface="Garet Light"/>
                <a:ea typeface="Garet Light"/>
                <a:cs typeface="Garet Light"/>
                <a:sym typeface="Garet Light"/>
              </a:rPr>
              <a:t>Tinder is a widely recognized mobile dating application that facilitates connections between individuals seeking romantic relationships. Launched in 2012, it has gained popularity due to its innovative approach to online dating, primarily through its user-friendly interface and unique swiping mechanism</a:t>
            </a:r>
          </a:p>
        </p:txBody>
      </p:sp>
      <p:sp>
        <p:nvSpPr>
          <p:cNvPr name="TextBox 5" id="5"/>
          <p:cNvSpPr txBox="true"/>
          <p:nvPr/>
        </p:nvSpPr>
        <p:spPr>
          <a:xfrm rot="-5400000">
            <a:off x="15799046" y="2123496"/>
            <a:ext cx="3725035" cy="398799"/>
          </a:xfrm>
          <a:prstGeom prst="rect">
            <a:avLst/>
          </a:prstGeom>
        </p:spPr>
        <p:txBody>
          <a:bodyPr anchor="t" rtlCol="false" tIns="0" lIns="0" bIns="0" rIns="0">
            <a:spAutoFit/>
          </a:bodyPr>
          <a:lstStyle/>
          <a:p>
            <a:pPr algn="r">
              <a:lnSpc>
                <a:spcPts val="3214"/>
              </a:lnSpc>
              <a:spcBef>
                <a:spcPct val="0"/>
              </a:spcBef>
            </a:pPr>
          </a:p>
        </p:txBody>
      </p:sp>
      <p:sp>
        <p:nvSpPr>
          <p:cNvPr name="TextBox 6" id="6"/>
          <p:cNvSpPr txBox="true"/>
          <p:nvPr/>
        </p:nvSpPr>
        <p:spPr>
          <a:xfrm rot="0">
            <a:off x="1028700" y="800779"/>
            <a:ext cx="4816472" cy="403542"/>
          </a:xfrm>
          <a:prstGeom prst="rect">
            <a:avLst/>
          </a:prstGeom>
        </p:spPr>
        <p:txBody>
          <a:bodyPr anchor="t" rtlCol="false" tIns="0" lIns="0" bIns="0" rIns="0">
            <a:spAutoFit/>
          </a:bodyPr>
          <a:lstStyle/>
          <a:p>
            <a:pPr algn="l">
              <a:lnSpc>
                <a:spcPts val="3220"/>
              </a:lnSpc>
              <a:spcBef>
                <a:spcPct val="0"/>
              </a:spcBef>
            </a:pPr>
            <a:r>
              <a:rPr lang="en-US" b="true" sz="2300">
                <a:solidFill>
                  <a:srgbClr val="000000"/>
                </a:solidFill>
                <a:latin typeface="Bebas Neue Bold"/>
                <a:ea typeface="Bebas Neue Bold"/>
                <a:cs typeface="Bebas Neue Bold"/>
                <a:sym typeface="Bebas Neue Bold"/>
              </a:rPr>
              <a:t>ABOUT THE APP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21875" r="0" b="21875"/>
            <a:stretch>
              <a:fillRect/>
            </a:stretch>
          </p:blipFill>
          <p:spPr>
            <a:xfrm flipH="false" flipV="false">
              <a:off x="0" y="0"/>
              <a:ext cx="24384000" cy="13716000"/>
            </a:xfrm>
            <a:prstGeom prst="rect">
              <a:avLst/>
            </a:prstGeom>
          </p:spPr>
        </p:pic>
      </p:grpSp>
      <p:sp>
        <p:nvSpPr>
          <p:cNvPr name="AutoShape 4" id="4"/>
          <p:cNvSpPr/>
          <p:nvPr/>
        </p:nvSpPr>
        <p:spPr>
          <a:xfrm rot="0">
            <a:off x="1028700" y="4382029"/>
            <a:ext cx="16230600" cy="1522942"/>
          </a:xfrm>
          <a:prstGeom prst="rect">
            <a:avLst/>
          </a:prstGeom>
          <a:solidFill>
            <a:srgbClr val="000000"/>
          </a:solidFill>
        </p:spPr>
      </p:sp>
      <p:sp>
        <p:nvSpPr>
          <p:cNvPr name="TextBox 5" id="5"/>
          <p:cNvSpPr txBox="true"/>
          <p:nvPr/>
        </p:nvSpPr>
        <p:spPr>
          <a:xfrm rot="0">
            <a:off x="4708609" y="4523368"/>
            <a:ext cx="8870781" cy="1164063"/>
          </a:xfrm>
          <a:prstGeom prst="rect">
            <a:avLst/>
          </a:prstGeom>
        </p:spPr>
        <p:txBody>
          <a:bodyPr anchor="t" rtlCol="false" tIns="0" lIns="0" bIns="0" rIns="0">
            <a:spAutoFit/>
          </a:bodyPr>
          <a:lstStyle/>
          <a:p>
            <a:pPr algn="ctr">
              <a:lnSpc>
                <a:spcPts val="4614"/>
              </a:lnSpc>
              <a:spcBef>
                <a:spcPct val="0"/>
              </a:spcBef>
            </a:pPr>
            <a:r>
              <a:rPr lang="en-US" b="true" sz="3295" spc="1647">
                <a:solidFill>
                  <a:srgbClr val="FFFFFF"/>
                </a:solidFill>
                <a:latin typeface="Bebas Neue Bold"/>
                <a:ea typeface="Bebas Neue Bold"/>
                <a:cs typeface="Bebas Neue Bold"/>
                <a:sym typeface="Bebas Neue Bold"/>
              </a:rPr>
              <a:t>DATABASES USED AND THEIR ALTERNATIVES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724773" y="957424"/>
            <a:ext cx="5003331" cy="8372151"/>
          </a:xfrm>
          <a:prstGeom prst="rect">
            <a:avLst/>
          </a:prstGeom>
          <a:solidFill>
            <a:srgbClr val="FFFFFF"/>
          </a:solidFill>
        </p:spPr>
      </p:sp>
      <p:grpSp>
        <p:nvGrpSpPr>
          <p:cNvPr name="Group 3" id="3"/>
          <p:cNvGrpSpPr/>
          <p:nvPr/>
        </p:nvGrpSpPr>
        <p:grpSpPr>
          <a:xfrm rot="0">
            <a:off x="918467" y="1209157"/>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Freeform 5" id="5"/>
          <p:cNvSpPr/>
          <p:nvPr/>
        </p:nvSpPr>
        <p:spPr>
          <a:xfrm flipH="false" flipV="false" rot="-2585359">
            <a:off x="16205221" y="8724863"/>
            <a:ext cx="1484896" cy="1133921"/>
          </a:xfrm>
          <a:custGeom>
            <a:avLst/>
            <a:gdLst/>
            <a:ahLst/>
            <a:cxnLst/>
            <a:rect r="r" b="b" t="t" l="l"/>
            <a:pathLst>
              <a:path h="1133921" w="1484896">
                <a:moveTo>
                  <a:pt x="0" y="0"/>
                </a:moveTo>
                <a:lnTo>
                  <a:pt x="1484896" y="0"/>
                </a:lnTo>
                <a:lnTo>
                  <a:pt x="1484896" y="1133921"/>
                </a:lnTo>
                <a:lnTo>
                  <a:pt x="0" y="1133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18322" y="7649401"/>
            <a:ext cx="4216233" cy="1356641"/>
          </a:xfrm>
          <a:prstGeom prst="rect">
            <a:avLst/>
          </a:prstGeom>
        </p:spPr>
        <p:txBody>
          <a:bodyPr anchor="t" rtlCol="false" tIns="0" lIns="0" bIns="0" rIns="0">
            <a:spAutoFit/>
          </a:bodyPr>
          <a:lstStyle/>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Relational Databases (SQL-Based)</a:t>
            </a:r>
          </a:p>
        </p:txBody>
      </p:sp>
      <p:sp>
        <p:nvSpPr>
          <p:cNvPr name="TextBox 7" id="7"/>
          <p:cNvSpPr txBox="true"/>
          <p:nvPr/>
        </p:nvSpPr>
        <p:spPr>
          <a:xfrm rot="0">
            <a:off x="16582149" y="9388651"/>
            <a:ext cx="1354301" cy="533706"/>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Bebas Neue Cyrillic"/>
                <a:ea typeface="Bebas Neue Cyrillic"/>
                <a:cs typeface="Bebas Neue Cyrillic"/>
                <a:sym typeface="Bebas Neue Cyrillic"/>
              </a:rPr>
              <a:t>alternate</a:t>
            </a:r>
          </a:p>
        </p:txBody>
      </p:sp>
      <p:sp>
        <p:nvSpPr>
          <p:cNvPr name="TextBox 8" id="8"/>
          <p:cNvSpPr txBox="true"/>
          <p:nvPr/>
        </p:nvSpPr>
        <p:spPr>
          <a:xfrm rot="0">
            <a:off x="6249908" y="1572432"/>
            <a:ext cx="12859286" cy="20345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PURPOSE</a:t>
            </a:r>
          </a:p>
          <a:p>
            <a:pPr algn="l">
              <a:lnSpc>
                <a:spcPts val="5460"/>
              </a:lnSpc>
            </a:pPr>
            <a:r>
              <a:rPr lang="en-US" sz="3900">
                <a:solidFill>
                  <a:srgbClr val="FFFFFF"/>
                </a:solidFill>
                <a:latin typeface="Slopes"/>
                <a:ea typeface="Slopes"/>
                <a:cs typeface="Slopes"/>
                <a:sym typeface="Slopes"/>
              </a:rPr>
              <a:t>Store structured data, such as user profiles, preferences, and relationships (matches)</a:t>
            </a:r>
          </a:p>
        </p:txBody>
      </p:sp>
      <p:sp>
        <p:nvSpPr>
          <p:cNvPr name="TextBox 9" id="9"/>
          <p:cNvSpPr txBox="true"/>
          <p:nvPr/>
        </p:nvSpPr>
        <p:spPr>
          <a:xfrm rot="0">
            <a:off x="6249908" y="4075731"/>
            <a:ext cx="12859286" cy="34061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USE CASE</a:t>
            </a:r>
          </a:p>
          <a:p>
            <a:pPr algn="l" marL="842016" indent="-421008" lvl="1">
              <a:lnSpc>
                <a:spcPts val="5460"/>
              </a:lnSpc>
              <a:buFont typeface="Arial"/>
              <a:buChar char="•"/>
            </a:pPr>
            <a:r>
              <a:rPr lang="en-US" sz="3900">
                <a:solidFill>
                  <a:srgbClr val="FFFFFF"/>
                </a:solidFill>
                <a:latin typeface="Slopes"/>
                <a:ea typeface="Slopes"/>
                <a:cs typeface="Slopes"/>
                <a:sym typeface="Slopes"/>
              </a:rPr>
              <a:t>T</a:t>
            </a:r>
            <a:r>
              <a:rPr lang="en-US" sz="3900">
                <a:solidFill>
                  <a:srgbClr val="FFFFFF"/>
                </a:solidFill>
                <a:latin typeface="Slopes"/>
                <a:ea typeface="Slopes"/>
                <a:cs typeface="Slopes"/>
                <a:sym typeface="Slopes"/>
              </a:rPr>
              <a:t>racking structured user information.</a:t>
            </a:r>
          </a:p>
          <a:p>
            <a:pPr algn="l" marL="842016" indent="-421008" lvl="1">
              <a:lnSpc>
                <a:spcPts val="5460"/>
              </a:lnSpc>
              <a:buFont typeface="Arial"/>
              <a:buChar char="•"/>
            </a:pPr>
            <a:r>
              <a:rPr lang="en-US" sz="3900">
                <a:solidFill>
                  <a:srgbClr val="FFFFFF"/>
                </a:solidFill>
                <a:latin typeface="Slopes"/>
                <a:ea typeface="Slopes"/>
                <a:cs typeface="Slopes"/>
                <a:sym typeface="Slopes"/>
              </a:rPr>
              <a:t>Managing relationships between users (e.g., matches).</a:t>
            </a:r>
          </a:p>
          <a:p>
            <a:pPr algn="l">
              <a:lnSpc>
                <a:spcPts val="5460"/>
              </a:lnSpc>
            </a:pPr>
          </a:p>
          <a:p>
            <a:pPr algn="l">
              <a:lnSpc>
                <a:spcPts val="5460"/>
              </a:lnSpc>
            </a:pPr>
          </a:p>
        </p:txBody>
      </p:sp>
      <p:sp>
        <p:nvSpPr>
          <p:cNvPr name="TextBox 10" id="10"/>
          <p:cNvSpPr txBox="true"/>
          <p:nvPr/>
        </p:nvSpPr>
        <p:spPr>
          <a:xfrm rot="0">
            <a:off x="6249908" y="6663430"/>
            <a:ext cx="12568693" cy="20345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BENEFITS</a:t>
            </a:r>
          </a:p>
          <a:p>
            <a:pPr algn="l">
              <a:lnSpc>
                <a:spcPts val="5460"/>
              </a:lnSpc>
            </a:pPr>
            <a:r>
              <a:rPr lang="en-US" sz="3900">
                <a:solidFill>
                  <a:srgbClr val="FFFFFF"/>
                </a:solidFill>
                <a:latin typeface="Slopes"/>
                <a:ea typeface="Slopes"/>
                <a:cs typeface="Slopes"/>
                <a:sym typeface="Slopes"/>
              </a:rPr>
              <a:t>Provides strong consistency and reliable query performance for user-related data that needs to remain accurate and persistent.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724773" y="957424"/>
            <a:ext cx="5003331" cy="8372151"/>
          </a:xfrm>
          <a:prstGeom prst="rect">
            <a:avLst/>
          </a:prstGeom>
          <a:solidFill>
            <a:srgbClr val="FFFFFF"/>
          </a:solidFill>
        </p:spPr>
      </p:sp>
      <p:grpSp>
        <p:nvGrpSpPr>
          <p:cNvPr name="Group 3" id="3"/>
          <p:cNvGrpSpPr/>
          <p:nvPr/>
        </p:nvGrpSpPr>
        <p:grpSpPr>
          <a:xfrm rot="0">
            <a:off x="918467" y="1209157"/>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Freeform 5" id="5"/>
          <p:cNvSpPr/>
          <p:nvPr/>
        </p:nvSpPr>
        <p:spPr>
          <a:xfrm flipH="false" flipV="false" rot="0">
            <a:off x="6293425" y="3239736"/>
            <a:ext cx="1361625" cy="4114800"/>
          </a:xfrm>
          <a:custGeom>
            <a:avLst/>
            <a:gdLst/>
            <a:ahLst/>
            <a:cxnLst/>
            <a:rect r="r" b="b" t="t" l="l"/>
            <a:pathLst>
              <a:path h="4114800" w="1361625">
                <a:moveTo>
                  <a:pt x="0" y="0"/>
                </a:moveTo>
                <a:lnTo>
                  <a:pt x="1361625" y="0"/>
                </a:lnTo>
                <a:lnTo>
                  <a:pt x="13616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18322" y="7684736"/>
            <a:ext cx="4216233" cy="1356641"/>
          </a:xfrm>
          <a:prstGeom prst="rect">
            <a:avLst/>
          </a:prstGeom>
        </p:spPr>
        <p:txBody>
          <a:bodyPr anchor="t" rtlCol="false" tIns="0" lIns="0" bIns="0" rIns="0">
            <a:spAutoFit/>
          </a:bodyPr>
          <a:lstStyle/>
          <a:p>
            <a:pPr algn="ctr">
              <a:lnSpc>
                <a:spcPts val="5453"/>
              </a:lnSpc>
            </a:pPr>
            <a:r>
              <a:rPr lang="en-US" sz="3895">
                <a:solidFill>
                  <a:srgbClr val="000000"/>
                </a:solidFill>
                <a:latin typeface="Bebas Neue Cyrillic"/>
                <a:ea typeface="Bebas Neue Cyrillic"/>
                <a:cs typeface="Bebas Neue Cyrillic"/>
                <a:sym typeface="Bebas Neue Cyrillic"/>
              </a:rPr>
              <a:t>cockroach db</a:t>
            </a:r>
          </a:p>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maria db</a:t>
            </a:r>
          </a:p>
        </p:txBody>
      </p:sp>
      <p:sp>
        <p:nvSpPr>
          <p:cNvPr name="TextBox 7" id="7"/>
          <p:cNvSpPr txBox="true"/>
          <p:nvPr/>
        </p:nvSpPr>
        <p:spPr>
          <a:xfrm rot="0">
            <a:off x="6130166" y="1890878"/>
            <a:ext cx="11529566" cy="663058"/>
          </a:xfrm>
          <a:prstGeom prst="rect">
            <a:avLst/>
          </a:prstGeom>
        </p:spPr>
        <p:txBody>
          <a:bodyPr anchor="t" rtlCol="false" tIns="0" lIns="0" bIns="0" rIns="0">
            <a:spAutoFit/>
          </a:bodyPr>
          <a:lstStyle/>
          <a:p>
            <a:pPr algn="ctr">
              <a:lnSpc>
                <a:spcPts val="5453"/>
              </a:lnSpc>
              <a:spcBef>
                <a:spcPct val="0"/>
              </a:spcBef>
            </a:pPr>
            <a:r>
              <a:rPr lang="en-US" sz="3895">
                <a:solidFill>
                  <a:srgbClr val="FFFFFF"/>
                </a:solidFill>
                <a:latin typeface="Gagalin"/>
                <a:ea typeface="Gagalin"/>
                <a:cs typeface="Gagalin"/>
                <a:sym typeface="Gagalin"/>
              </a:rPr>
              <a:t>why not cockroach database or maria database ?</a:t>
            </a:r>
          </a:p>
        </p:txBody>
      </p:sp>
      <p:sp>
        <p:nvSpPr>
          <p:cNvPr name="TextBox 8" id="8"/>
          <p:cNvSpPr txBox="true"/>
          <p:nvPr/>
        </p:nvSpPr>
        <p:spPr>
          <a:xfrm rot="0">
            <a:off x="7655050" y="3408887"/>
            <a:ext cx="4973166"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Operational Reliability</a:t>
            </a:r>
          </a:p>
        </p:txBody>
      </p:sp>
      <p:sp>
        <p:nvSpPr>
          <p:cNvPr name="TextBox 9" id="9"/>
          <p:cNvSpPr txBox="true"/>
          <p:nvPr/>
        </p:nvSpPr>
        <p:spPr>
          <a:xfrm rot="0">
            <a:off x="7655050" y="6291395"/>
            <a:ext cx="3868117" cy="936625"/>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Risk Management</a:t>
            </a:r>
          </a:p>
        </p:txBody>
      </p:sp>
      <p:sp>
        <p:nvSpPr>
          <p:cNvPr name="TextBox 10" id="10"/>
          <p:cNvSpPr txBox="true"/>
          <p:nvPr/>
        </p:nvSpPr>
        <p:spPr>
          <a:xfrm rot="0">
            <a:off x="7655050" y="4776435"/>
            <a:ext cx="5205040"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Community and Support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35006" y="1028700"/>
            <a:ext cx="5003331" cy="8372151"/>
          </a:xfrm>
          <a:prstGeom prst="rect">
            <a:avLst/>
          </a:prstGeom>
          <a:solidFill>
            <a:srgbClr val="FFFFFF"/>
          </a:solidFill>
        </p:spPr>
      </p:sp>
      <p:grpSp>
        <p:nvGrpSpPr>
          <p:cNvPr name="Group 3" id="3"/>
          <p:cNvGrpSpPr/>
          <p:nvPr/>
        </p:nvGrpSpPr>
        <p:grpSpPr>
          <a:xfrm rot="0">
            <a:off x="1028700" y="1310477"/>
            <a:ext cx="4615943" cy="6563306"/>
            <a:chOff x="0" y="0"/>
            <a:chExt cx="6154591" cy="8751075"/>
          </a:xfrm>
        </p:grpSpPr>
        <p:pic>
          <p:nvPicPr>
            <p:cNvPr name="Picture 4" id="4"/>
            <p:cNvPicPr>
              <a:picLocks noChangeAspect="true"/>
            </p:cNvPicPr>
            <p:nvPr/>
          </p:nvPicPr>
          <p:blipFill>
            <a:blip r:embed="rId2"/>
            <a:srcRect l="14835" t="0" r="14835" b="0"/>
            <a:stretch>
              <a:fillRect/>
            </a:stretch>
          </p:blipFill>
          <p:spPr>
            <a:xfrm flipH="false" flipV="false">
              <a:off x="0" y="0"/>
              <a:ext cx="6154591" cy="8751075"/>
            </a:xfrm>
            <a:prstGeom prst="rect">
              <a:avLst/>
            </a:prstGeom>
          </p:spPr>
        </p:pic>
      </p:grpSp>
      <p:sp>
        <p:nvSpPr>
          <p:cNvPr name="TextBox 5" id="5"/>
          <p:cNvSpPr txBox="true"/>
          <p:nvPr/>
        </p:nvSpPr>
        <p:spPr>
          <a:xfrm rot="0">
            <a:off x="1428411" y="7991866"/>
            <a:ext cx="3816522" cy="671712"/>
          </a:xfrm>
          <a:prstGeom prst="rect">
            <a:avLst/>
          </a:prstGeom>
        </p:spPr>
        <p:txBody>
          <a:bodyPr anchor="t" rtlCol="false" tIns="0" lIns="0" bIns="0" rIns="0">
            <a:spAutoFit/>
          </a:bodyPr>
          <a:lstStyle/>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NoSQL Databases</a:t>
            </a:r>
          </a:p>
        </p:txBody>
      </p:sp>
      <p:sp>
        <p:nvSpPr>
          <p:cNvPr name="Freeform 6" id="6"/>
          <p:cNvSpPr/>
          <p:nvPr/>
        </p:nvSpPr>
        <p:spPr>
          <a:xfrm flipH="false" flipV="false" rot="-2585359">
            <a:off x="16205221" y="8724863"/>
            <a:ext cx="1484896" cy="1133921"/>
          </a:xfrm>
          <a:custGeom>
            <a:avLst/>
            <a:gdLst/>
            <a:ahLst/>
            <a:cxnLst/>
            <a:rect r="r" b="b" t="t" l="l"/>
            <a:pathLst>
              <a:path h="1133921" w="1484896">
                <a:moveTo>
                  <a:pt x="0" y="0"/>
                </a:moveTo>
                <a:lnTo>
                  <a:pt x="1484896" y="0"/>
                </a:lnTo>
                <a:lnTo>
                  <a:pt x="1484896" y="1133921"/>
                </a:lnTo>
                <a:lnTo>
                  <a:pt x="0" y="1133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582149" y="9388651"/>
            <a:ext cx="1354301" cy="533706"/>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Bebas Neue Cyrillic"/>
                <a:ea typeface="Bebas Neue Cyrillic"/>
                <a:cs typeface="Bebas Neue Cyrillic"/>
                <a:sym typeface="Bebas Neue Cyrillic"/>
              </a:rPr>
              <a:t>alternate</a:t>
            </a:r>
          </a:p>
        </p:txBody>
      </p:sp>
      <p:sp>
        <p:nvSpPr>
          <p:cNvPr name="TextBox 8" id="8"/>
          <p:cNvSpPr txBox="true"/>
          <p:nvPr/>
        </p:nvSpPr>
        <p:spPr>
          <a:xfrm rot="0">
            <a:off x="6249908" y="1572432"/>
            <a:ext cx="12038092" cy="20345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PURPOSE</a:t>
            </a:r>
          </a:p>
          <a:p>
            <a:pPr algn="l">
              <a:lnSpc>
                <a:spcPts val="5460"/>
              </a:lnSpc>
            </a:pPr>
            <a:r>
              <a:rPr lang="en-US" sz="3900">
                <a:solidFill>
                  <a:srgbClr val="FFFFFF"/>
                </a:solidFill>
                <a:latin typeface="Slopes"/>
                <a:ea typeface="Slopes"/>
                <a:cs typeface="Slopes"/>
                <a:sym typeface="Slopes"/>
              </a:rPr>
              <a:t>Handle non-relational, distributed data like conversations, likes, and user activity.</a:t>
            </a:r>
          </a:p>
        </p:txBody>
      </p:sp>
      <p:sp>
        <p:nvSpPr>
          <p:cNvPr name="TextBox 9" id="9"/>
          <p:cNvSpPr txBox="true"/>
          <p:nvPr/>
        </p:nvSpPr>
        <p:spPr>
          <a:xfrm rot="0">
            <a:off x="6249908" y="4075731"/>
            <a:ext cx="12859286" cy="40919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USE CASE</a:t>
            </a:r>
          </a:p>
          <a:p>
            <a:pPr algn="l" marL="842016" indent="-421008" lvl="1">
              <a:lnSpc>
                <a:spcPts val="5460"/>
              </a:lnSpc>
              <a:buFont typeface="Arial"/>
              <a:buChar char="•"/>
            </a:pPr>
            <a:r>
              <a:rPr lang="en-US" sz="3900">
                <a:solidFill>
                  <a:srgbClr val="FFFFFF"/>
                </a:solidFill>
                <a:latin typeface="Slopes"/>
                <a:ea typeface="Slopes"/>
                <a:cs typeface="Slopes"/>
                <a:sym typeface="Slopes"/>
              </a:rPr>
              <a:t>Storing large-scale, real-time user activities.</a:t>
            </a:r>
          </a:p>
          <a:p>
            <a:pPr algn="l" marL="842016" indent="-421008" lvl="1">
              <a:lnSpc>
                <a:spcPts val="5460"/>
              </a:lnSpc>
              <a:buFont typeface="Arial"/>
              <a:buChar char="•"/>
            </a:pPr>
            <a:r>
              <a:rPr lang="en-US" sz="3900">
                <a:solidFill>
                  <a:srgbClr val="FFFFFF"/>
                </a:solidFill>
                <a:latin typeface="Slopes"/>
                <a:ea typeface="Slopes"/>
                <a:cs typeface="Slopes"/>
                <a:sym typeface="Slopes"/>
              </a:rPr>
              <a:t>Retrieving match lists and chat histories quickly across devices.</a:t>
            </a:r>
          </a:p>
          <a:p>
            <a:pPr algn="l">
              <a:lnSpc>
                <a:spcPts val="5460"/>
              </a:lnSpc>
            </a:pPr>
          </a:p>
          <a:p>
            <a:pPr algn="l">
              <a:lnSpc>
                <a:spcPts val="5460"/>
              </a:lnSpc>
            </a:pPr>
          </a:p>
          <a:p>
            <a:pPr algn="l">
              <a:lnSpc>
                <a:spcPts val="5460"/>
              </a:lnSpc>
            </a:pPr>
          </a:p>
        </p:txBody>
      </p:sp>
      <p:sp>
        <p:nvSpPr>
          <p:cNvPr name="TextBox 10" id="10"/>
          <p:cNvSpPr txBox="true"/>
          <p:nvPr/>
        </p:nvSpPr>
        <p:spPr>
          <a:xfrm rot="0">
            <a:off x="6249908" y="6663430"/>
            <a:ext cx="12038092" cy="20345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BENEFITS</a:t>
            </a:r>
          </a:p>
          <a:p>
            <a:pPr algn="l">
              <a:lnSpc>
                <a:spcPts val="5460"/>
              </a:lnSpc>
            </a:pPr>
            <a:r>
              <a:rPr lang="en-US" sz="3900">
                <a:solidFill>
                  <a:srgbClr val="FFFFFF"/>
                </a:solidFill>
                <a:latin typeface="Slopes"/>
                <a:ea typeface="Slopes"/>
                <a:cs typeface="Slopes"/>
                <a:sym typeface="Slopes"/>
              </a:rPr>
              <a:t>Easily scales horizontally to manage massive user data loads and provides quick access to frequently accessed or updated information.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35006" y="957424"/>
            <a:ext cx="5003331" cy="8372151"/>
          </a:xfrm>
          <a:prstGeom prst="rect">
            <a:avLst/>
          </a:prstGeom>
          <a:solidFill>
            <a:srgbClr val="FFFFFF"/>
          </a:solidFill>
        </p:spPr>
      </p:sp>
      <p:grpSp>
        <p:nvGrpSpPr>
          <p:cNvPr name="Group 3" id="3"/>
          <p:cNvGrpSpPr/>
          <p:nvPr/>
        </p:nvGrpSpPr>
        <p:grpSpPr>
          <a:xfrm rot="0">
            <a:off x="1028700" y="1209157"/>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TextBox 5" id="5"/>
          <p:cNvSpPr txBox="true"/>
          <p:nvPr/>
        </p:nvSpPr>
        <p:spPr>
          <a:xfrm rot="0">
            <a:off x="1428411" y="7626617"/>
            <a:ext cx="3816522" cy="1356641"/>
          </a:xfrm>
          <a:prstGeom prst="rect">
            <a:avLst/>
          </a:prstGeom>
        </p:spPr>
        <p:txBody>
          <a:bodyPr anchor="t" rtlCol="false" tIns="0" lIns="0" bIns="0" rIns="0">
            <a:spAutoFit/>
          </a:bodyPr>
          <a:lstStyle/>
          <a:p>
            <a:pPr algn="ctr">
              <a:lnSpc>
                <a:spcPts val="5453"/>
              </a:lnSpc>
            </a:pPr>
            <a:r>
              <a:rPr lang="en-US" sz="3895">
                <a:solidFill>
                  <a:srgbClr val="000000"/>
                </a:solidFill>
                <a:latin typeface="Bebas Neue Cyrillic"/>
                <a:ea typeface="Bebas Neue Cyrillic"/>
                <a:cs typeface="Bebas Neue Cyrillic"/>
                <a:sym typeface="Bebas Neue Cyrillic"/>
              </a:rPr>
              <a:t>couchbase </a:t>
            </a:r>
          </a:p>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arango db</a:t>
            </a:r>
          </a:p>
        </p:txBody>
      </p:sp>
      <p:sp>
        <p:nvSpPr>
          <p:cNvPr name="TextBox 6" id="6"/>
          <p:cNvSpPr txBox="true"/>
          <p:nvPr/>
        </p:nvSpPr>
        <p:spPr>
          <a:xfrm rot="0">
            <a:off x="7067596" y="1132957"/>
            <a:ext cx="9538469" cy="663058"/>
          </a:xfrm>
          <a:prstGeom prst="rect">
            <a:avLst/>
          </a:prstGeom>
        </p:spPr>
        <p:txBody>
          <a:bodyPr anchor="t" rtlCol="false" tIns="0" lIns="0" bIns="0" rIns="0">
            <a:spAutoFit/>
          </a:bodyPr>
          <a:lstStyle/>
          <a:p>
            <a:pPr algn="ctr">
              <a:lnSpc>
                <a:spcPts val="5453"/>
              </a:lnSpc>
              <a:spcBef>
                <a:spcPct val="0"/>
              </a:spcBef>
            </a:pPr>
            <a:r>
              <a:rPr lang="en-US" sz="3895">
                <a:solidFill>
                  <a:srgbClr val="FFFFFF"/>
                </a:solidFill>
                <a:latin typeface="Gagalin"/>
                <a:ea typeface="Gagalin"/>
                <a:cs typeface="Gagalin"/>
                <a:sym typeface="Gagalin"/>
              </a:rPr>
              <a:t>why not couchbase or arango database ?</a:t>
            </a:r>
          </a:p>
        </p:txBody>
      </p:sp>
      <p:sp>
        <p:nvSpPr>
          <p:cNvPr name="Freeform 7" id="7"/>
          <p:cNvSpPr/>
          <p:nvPr/>
        </p:nvSpPr>
        <p:spPr>
          <a:xfrm flipH="false" flipV="false" rot="0">
            <a:off x="6293425" y="3239736"/>
            <a:ext cx="1361625" cy="4114800"/>
          </a:xfrm>
          <a:custGeom>
            <a:avLst/>
            <a:gdLst/>
            <a:ahLst/>
            <a:cxnLst/>
            <a:rect r="r" b="b" t="t" l="l"/>
            <a:pathLst>
              <a:path h="4114800" w="1361625">
                <a:moveTo>
                  <a:pt x="0" y="0"/>
                </a:moveTo>
                <a:lnTo>
                  <a:pt x="1361625" y="0"/>
                </a:lnTo>
                <a:lnTo>
                  <a:pt x="13616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655050" y="3408887"/>
            <a:ext cx="7060853"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Maturity in Distributed Systems</a:t>
            </a:r>
          </a:p>
        </p:txBody>
      </p:sp>
      <p:sp>
        <p:nvSpPr>
          <p:cNvPr name="TextBox 9" id="9"/>
          <p:cNvSpPr txBox="true"/>
          <p:nvPr/>
        </p:nvSpPr>
        <p:spPr>
          <a:xfrm rot="0">
            <a:off x="7655050" y="4776435"/>
            <a:ext cx="4328443"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Optimized for Scale</a:t>
            </a:r>
          </a:p>
        </p:txBody>
      </p:sp>
      <p:sp>
        <p:nvSpPr>
          <p:cNvPr name="TextBox 10" id="10"/>
          <p:cNvSpPr txBox="true"/>
          <p:nvPr/>
        </p:nvSpPr>
        <p:spPr>
          <a:xfrm rot="0">
            <a:off x="7655050" y="6291395"/>
            <a:ext cx="5731669" cy="936625"/>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Seamless AWS Integration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35006" y="1028700"/>
            <a:ext cx="5003331" cy="8372151"/>
          </a:xfrm>
          <a:prstGeom prst="rect">
            <a:avLst/>
          </a:prstGeom>
          <a:solidFill>
            <a:srgbClr val="FFFFFF"/>
          </a:solidFill>
        </p:spPr>
      </p:sp>
      <p:grpSp>
        <p:nvGrpSpPr>
          <p:cNvPr name="Group 3" id="3"/>
          <p:cNvGrpSpPr/>
          <p:nvPr/>
        </p:nvGrpSpPr>
        <p:grpSpPr>
          <a:xfrm rot="0">
            <a:off x="1028700" y="1189784"/>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TextBox 5" id="5"/>
          <p:cNvSpPr txBox="true"/>
          <p:nvPr/>
        </p:nvSpPr>
        <p:spPr>
          <a:xfrm rot="0">
            <a:off x="1428411" y="7860878"/>
            <a:ext cx="3816522" cy="671712"/>
          </a:xfrm>
          <a:prstGeom prst="rect">
            <a:avLst/>
          </a:prstGeom>
        </p:spPr>
        <p:txBody>
          <a:bodyPr anchor="t" rtlCol="false" tIns="0" lIns="0" bIns="0" rIns="0">
            <a:spAutoFit/>
          </a:bodyPr>
          <a:lstStyle/>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In-Memory Databases</a:t>
            </a:r>
          </a:p>
        </p:txBody>
      </p:sp>
      <p:sp>
        <p:nvSpPr>
          <p:cNvPr name="Freeform 6" id="6"/>
          <p:cNvSpPr/>
          <p:nvPr/>
        </p:nvSpPr>
        <p:spPr>
          <a:xfrm flipH="false" flipV="false" rot="-2585359">
            <a:off x="16205221" y="8724863"/>
            <a:ext cx="1484896" cy="1133921"/>
          </a:xfrm>
          <a:custGeom>
            <a:avLst/>
            <a:gdLst/>
            <a:ahLst/>
            <a:cxnLst/>
            <a:rect r="r" b="b" t="t" l="l"/>
            <a:pathLst>
              <a:path h="1133921" w="1484896">
                <a:moveTo>
                  <a:pt x="0" y="0"/>
                </a:moveTo>
                <a:lnTo>
                  <a:pt x="1484896" y="0"/>
                </a:lnTo>
                <a:lnTo>
                  <a:pt x="1484896" y="1133921"/>
                </a:lnTo>
                <a:lnTo>
                  <a:pt x="0" y="1133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582149" y="9388651"/>
            <a:ext cx="1354301" cy="533706"/>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Bebas Neue Cyrillic"/>
                <a:ea typeface="Bebas Neue Cyrillic"/>
                <a:cs typeface="Bebas Neue Cyrillic"/>
                <a:sym typeface="Bebas Neue Cyrillic"/>
              </a:rPr>
              <a:t>alternate</a:t>
            </a:r>
          </a:p>
        </p:txBody>
      </p:sp>
      <p:sp>
        <p:nvSpPr>
          <p:cNvPr name="TextBox 8" id="8"/>
          <p:cNvSpPr txBox="true"/>
          <p:nvPr/>
        </p:nvSpPr>
        <p:spPr>
          <a:xfrm rot="0">
            <a:off x="6249908" y="1572432"/>
            <a:ext cx="12038092" cy="13487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PURPOSE</a:t>
            </a:r>
          </a:p>
          <a:p>
            <a:pPr algn="l">
              <a:lnSpc>
                <a:spcPts val="5460"/>
              </a:lnSpc>
            </a:pPr>
            <a:r>
              <a:rPr lang="en-US" sz="3900">
                <a:solidFill>
                  <a:srgbClr val="FFFFFF"/>
                </a:solidFill>
                <a:latin typeface="Slopes"/>
                <a:ea typeface="Slopes"/>
                <a:cs typeface="Slopes"/>
                <a:sym typeface="Slopes"/>
              </a:rPr>
              <a:t>Enable fast caching and session management with low latency.</a:t>
            </a:r>
          </a:p>
        </p:txBody>
      </p:sp>
      <p:sp>
        <p:nvSpPr>
          <p:cNvPr name="TextBox 9" id="9"/>
          <p:cNvSpPr txBox="true"/>
          <p:nvPr/>
        </p:nvSpPr>
        <p:spPr>
          <a:xfrm rot="0">
            <a:off x="6249908" y="3418379"/>
            <a:ext cx="12859286" cy="54635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USE CASE</a:t>
            </a:r>
          </a:p>
          <a:p>
            <a:pPr algn="l" marL="842016" indent="-421008" lvl="1">
              <a:lnSpc>
                <a:spcPts val="5460"/>
              </a:lnSpc>
              <a:buFont typeface="Arial"/>
              <a:buChar char="•"/>
            </a:pPr>
            <a:r>
              <a:rPr lang="en-US" sz="3900">
                <a:solidFill>
                  <a:srgbClr val="FFFFFF"/>
                </a:solidFill>
                <a:latin typeface="Slopes"/>
                <a:ea typeface="Slopes"/>
                <a:cs typeface="Slopes"/>
                <a:sym typeface="Slopes"/>
              </a:rPr>
              <a:t>Caching user sessions to reduce database load.</a:t>
            </a:r>
          </a:p>
          <a:p>
            <a:pPr algn="l" marL="842016" indent="-421008" lvl="1">
              <a:lnSpc>
                <a:spcPts val="5460"/>
              </a:lnSpc>
              <a:buFont typeface="Arial"/>
              <a:buChar char="•"/>
            </a:pPr>
            <a:r>
              <a:rPr lang="en-US" sz="3900">
                <a:solidFill>
                  <a:srgbClr val="FFFFFF"/>
                </a:solidFill>
                <a:latin typeface="Slopes"/>
                <a:ea typeface="Slopes"/>
                <a:cs typeface="Slopes"/>
                <a:sym typeface="Slopes"/>
              </a:rPr>
              <a:t>Storing temporary data like online status and recent activity.</a:t>
            </a:r>
          </a:p>
          <a:p>
            <a:pPr algn="l" marL="842016" indent="-421008" lvl="1">
              <a:lnSpc>
                <a:spcPts val="5460"/>
              </a:lnSpc>
              <a:buFont typeface="Arial"/>
              <a:buChar char="•"/>
            </a:pPr>
            <a:r>
              <a:rPr lang="en-US" sz="3900">
                <a:solidFill>
                  <a:srgbClr val="FFFFFF"/>
                </a:solidFill>
                <a:latin typeface="Slopes"/>
                <a:ea typeface="Slopes"/>
                <a:cs typeface="Slopes"/>
                <a:sym typeface="Slopes"/>
              </a:rPr>
              <a:t>Handling geospatial data for location-based matching</a:t>
            </a:r>
          </a:p>
          <a:p>
            <a:pPr algn="l">
              <a:lnSpc>
                <a:spcPts val="5460"/>
              </a:lnSpc>
            </a:pPr>
          </a:p>
          <a:p>
            <a:pPr algn="l">
              <a:lnSpc>
                <a:spcPts val="5460"/>
              </a:lnSpc>
            </a:pPr>
          </a:p>
          <a:p>
            <a:pPr algn="l">
              <a:lnSpc>
                <a:spcPts val="5460"/>
              </a:lnSpc>
            </a:pPr>
          </a:p>
          <a:p>
            <a:pPr algn="l">
              <a:lnSpc>
                <a:spcPts val="5460"/>
              </a:lnSpc>
            </a:pPr>
          </a:p>
        </p:txBody>
      </p:sp>
      <p:sp>
        <p:nvSpPr>
          <p:cNvPr name="TextBox 10" id="10"/>
          <p:cNvSpPr txBox="true"/>
          <p:nvPr/>
        </p:nvSpPr>
        <p:spPr>
          <a:xfrm rot="0">
            <a:off x="6249908" y="6663430"/>
            <a:ext cx="12038092" cy="2034539"/>
          </a:xfrm>
          <a:prstGeom prst="rect">
            <a:avLst/>
          </a:prstGeom>
        </p:spPr>
        <p:txBody>
          <a:bodyPr anchor="t" rtlCol="false" tIns="0" lIns="0" bIns="0" rIns="0">
            <a:spAutoFit/>
          </a:bodyPr>
          <a:lstStyle/>
          <a:p>
            <a:pPr algn="l">
              <a:lnSpc>
                <a:spcPts val="5460"/>
              </a:lnSpc>
            </a:pPr>
            <a:r>
              <a:rPr lang="en-US" sz="3900">
                <a:solidFill>
                  <a:srgbClr val="FFFFFF"/>
                </a:solidFill>
                <a:latin typeface="Gagalin"/>
                <a:ea typeface="Gagalin"/>
                <a:cs typeface="Gagalin"/>
                <a:sym typeface="Gagalin"/>
              </a:rPr>
              <a:t>BENEFITS</a:t>
            </a:r>
          </a:p>
          <a:p>
            <a:pPr algn="l">
              <a:lnSpc>
                <a:spcPts val="5460"/>
              </a:lnSpc>
            </a:pPr>
            <a:r>
              <a:rPr lang="en-US" sz="3900">
                <a:solidFill>
                  <a:srgbClr val="FFFFFF"/>
                </a:solidFill>
                <a:latin typeface="Slopes"/>
                <a:ea typeface="Slopes"/>
                <a:cs typeface="Slopes"/>
                <a:sym typeface="Slopes"/>
              </a:rPr>
              <a:t>Provides near-instant data retrieval, which is essential for real-time features like location-based matching and maintaining active user sessions.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35006" y="957424"/>
            <a:ext cx="5003331" cy="8372151"/>
          </a:xfrm>
          <a:prstGeom prst="rect">
            <a:avLst/>
          </a:prstGeom>
          <a:solidFill>
            <a:srgbClr val="FFFFFF"/>
          </a:solidFill>
        </p:spPr>
      </p:sp>
      <p:grpSp>
        <p:nvGrpSpPr>
          <p:cNvPr name="Group 3" id="3"/>
          <p:cNvGrpSpPr/>
          <p:nvPr/>
        </p:nvGrpSpPr>
        <p:grpSpPr>
          <a:xfrm rot="0">
            <a:off x="1028700" y="1170411"/>
            <a:ext cx="4615943" cy="6272713"/>
            <a:chOff x="0" y="0"/>
            <a:chExt cx="6154591" cy="8363617"/>
          </a:xfrm>
        </p:grpSpPr>
        <p:pic>
          <p:nvPicPr>
            <p:cNvPr name="Picture 4" id="4"/>
            <p:cNvPicPr>
              <a:picLocks noChangeAspect="true"/>
            </p:cNvPicPr>
            <p:nvPr/>
          </p:nvPicPr>
          <p:blipFill>
            <a:blip r:embed="rId2"/>
            <a:srcRect l="13206" t="0" r="13206" b="0"/>
            <a:stretch>
              <a:fillRect/>
            </a:stretch>
          </p:blipFill>
          <p:spPr>
            <a:xfrm flipH="false" flipV="false">
              <a:off x="0" y="0"/>
              <a:ext cx="6154591" cy="8363617"/>
            </a:xfrm>
            <a:prstGeom prst="rect">
              <a:avLst/>
            </a:prstGeom>
          </p:spPr>
        </p:pic>
      </p:grpSp>
      <p:sp>
        <p:nvSpPr>
          <p:cNvPr name="TextBox 5" id="5"/>
          <p:cNvSpPr txBox="true"/>
          <p:nvPr/>
        </p:nvSpPr>
        <p:spPr>
          <a:xfrm rot="0">
            <a:off x="1428411" y="7607244"/>
            <a:ext cx="3816522" cy="1356641"/>
          </a:xfrm>
          <a:prstGeom prst="rect">
            <a:avLst/>
          </a:prstGeom>
        </p:spPr>
        <p:txBody>
          <a:bodyPr anchor="t" rtlCol="false" tIns="0" lIns="0" bIns="0" rIns="0">
            <a:spAutoFit/>
          </a:bodyPr>
          <a:lstStyle/>
          <a:p>
            <a:pPr algn="ctr">
              <a:lnSpc>
                <a:spcPts val="5453"/>
              </a:lnSpc>
            </a:pPr>
            <a:r>
              <a:rPr lang="en-US" sz="3895">
                <a:solidFill>
                  <a:srgbClr val="000000"/>
                </a:solidFill>
                <a:latin typeface="Bebas Neue Cyrillic"/>
                <a:ea typeface="Bebas Neue Cyrillic"/>
                <a:cs typeface="Bebas Neue Cyrillic"/>
                <a:sym typeface="Bebas Neue Cyrillic"/>
              </a:rPr>
              <a:t>hazelcast</a:t>
            </a:r>
          </a:p>
          <a:p>
            <a:pPr algn="ctr">
              <a:lnSpc>
                <a:spcPts val="5453"/>
              </a:lnSpc>
              <a:spcBef>
                <a:spcPct val="0"/>
              </a:spcBef>
            </a:pPr>
            <a:r>
              <a:rPr lang="en-US" sz="3895">
                <a:solidFill>
                  <a:srgbClr val="000000"/>
                </a:solidFill>
                <a:latin typeface="Bebas Neue Cyrillic"/>
                <a:ea typeface="Bebas Neue Cyrillic"/>
                <a:cs typeface="Bebas Neue Cyrillic"/>
                <a:sym typeface="Bebas Neue Cyrillic"/>
              </a:rPr>
              <a:t>tarantool</a:t>
            </a:r>
          </a:p>
        </p:txBody>
      </p:sp>
      <p:sp>
        <p:nvSpPr>
          <p:cNvPr name="TextBox 6" id="6"/>
          <p:cNvSpPr txBox="true"/>
          <p:nvPr/>
        </p:nvSpPr>
        <p:spPr>
          <a:xfrm rot="0">
            <a:off x="6848707" y="1132957"/>
            <a:ext cx="9976247" cy="663058"/>
          </a:xfrm>
          <a:prstGeom prst="rect">
            <a:avLst/>
          </a:prstGeom>
        </p:spPr>
        <p:txBody>
          <a:bodyPr anchor="t" rtlCol="false" tIns="0" lIns="0" bIns="0" rIns="0">
            <a:spAutoFit/>
          </a:bodyPr>
          <a:lstStyle/>
          <a:p>
            <a:pPr algn="ctr">
              <a:lnSpc>
                <a:spcPts val="5453"/>
              </a:lnSpc>
              <a:spcBef>
                <a:spcPct val="0"/>
              </a:spcBef>
            </a:pPr>
            <a:r>
              <a:rPr lang="en-US" sz="3895">
                <a:solidFill>
                  <a:srgbClr val="FFFFFF"/>
                </a:solidFill>
                <a:latin typeface="Gagalin"/>
                <a:ea typeface="Gagalin"/>
                <a:cs typeface="Gagalin"/>
                <a:sym typeface="Gagalin"/>
              </a:rPr>
              <a:t>why not hazelcast or trantool database ?</a:t>
            </a:r>
          </a:p>
        </p:txBody>
      </p:sp>
      <p:sp>
        <p:nvSpPr>
          <p:cNvPr name="Freeform 7" id="7"/>
          <p:cNvSpPr/>
          <p:nvPr/>
        </p:nvSpPr>
        <p:spPr>
          <a:xfrm flipH="false" flipV="false" rot="0">
            <a:off x="6293425" y="3239736"/>
            <a:ext cx="1361625" cy="4114800"/>
          </a:xfrm>
          <a:custGeom>
            <a:avLst/>
            <a:gdLst/>
            <a:ahLst/>
            <a:cxnLst/>
            <a:rect r="r" b="b" t="t" l="l"/>
            <a:pathLst>
              <a:path h="4114800" w="1361625">
                <a:moveTo>
                  <a:pt x="0" y="0"/>
                </a:moveTo>
                <a:lnTo>
                  <a:pt x="1361625" y="0"/>
                </a:lnTo>
                <a:lnTo>
                  <a:pt x="13616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655050" y="3408887"/>
            <a:ext cx="6137449"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Simplicity and Effectiveness</a:t>
            </a:r>
          </a:p>
        </p:txBody>
      </p:sp>
      <p:sp>
        <p:nvSpPr>
          <p:cNvPr name="TextBox 9" id="9"/>
          <p:cNvSpPr txBox="true"/>
          <p:nvPr/>
        </p:nvSpPr>
        <p:spPr>
          <a:xfrm rot="0">
            <a:off x="7655050" y="4776435"/>
            <a:ext cx="7132811" cy="936626"/>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Community and Proven Use Cases</a:t>
            </a:r>
          </a:p>
        </p:txBody>
      </p:sp>
      <p:sp>
        <p:nvSpPr>
          <p:cNvPr name="TextBox 10" id="10"/>
          <p:cNvSpPr txBox="true"/>
          <p:nvPr/>
        </p:nvSpPr>
        <p:spPr>
          <a:xfrm rot="0">
            <a:off x="7655050" y="6291395"/>
            <a:ext cx="5571009" cy="936625"/>
          </a:xfrm>
          <a:prstGeom prst="rect">
            <a:avLst/>
          </a:prstGeom>
        </p:spPr>
        <p:txBody>
          <a:bodyPr anchor="t" rtlCol="false" tIns="0" lIns="0" bIns="0" rIns="0">
            <a:spAutoFit/>
          </a:bodyPr>
          <a:lstStyle/>
          <a:p>
            <a:pPr algn="just">
              <a:lnSpc>
                <a:spcPts val="7699"/>
              </a:lnSpc>
            </a:pPr>
            <a:r>
              <a:rPr lang="en-US" sz="5499">
                <a:solidFill>
                  <a:srgbClr val="FFFFFF"/>
                </a:solidFill>
                <a:latin typeface="Slopes"/>
                <a:ea typeface="Slopes"/>
                <a:cs typeface="Slopes"/>
                <a:sym typeface="Slopes"/>
              </a:rPr>
              <a:t>Geospatial Data Handling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DAGU2WEZ_uc</dc:identifier>
  <dcterms:modified xsi:type="dcterms:W3CDTF">2011-08-01T06:04:30Z</dcterms:modified>
  <cp:revision>1</cp:revision>
  <dc:title>TINDER</dc:title>
</cp:coreProperties>
</file>